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  <p:sldMasterId id="2147483660" r:id="rId2"/>
  </p:sldMasterIdLst>
  <p:sldIdLst>
    <p:sldId id="259" r:id="rId3"/>
    <p:sldId id="261" r:id="rId4"/>
    <p:sldId id="260" r:id="rId5"/>
    <p:sldId id="301" r:id="rId6"/>
    <p:sldId id="300" r:id="rId7"/>
    <p:sldId id="298" r:id="rId8"/>
    <p:sldId id="297" r:id="rId9"/>
    <p:sldId id="299" r:id="rId10"/>
    <p:sldId id="307" r:id="rId11"/>
    <p:sldId id="302" r:id="rId12"/>
    <p:sldId id="303" r:id="rId13"/>
    <p:sldId id="305" r:id="rId14"/>
    <p:sldId id="306" r:id="rId15"/>
    <p:sldId id="304" r:id="rId16"/>
    <p:sldId id="309" r:id="rId17"/>
    <p:sldId id="308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38A43E-719A-4502-9D39-660CD7A468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478119D-B36C-4B4F-B0CD-FB87504C63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521F181-B03B-4B10-B132-09CC207C6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A2BA0-D605-4B73-854E-1A1D25016A50}" type="datetimeFigureOut">
              <a:rPr lang="nl-NL" smtClean="0"/>
              <a:t>25-9-2020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8A59206-3936-4CED-8458-603BEBC9C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592EE2D-8259-43E3-9755-102BBA889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A6DE-DE07-415C-86F6-E6B8584D83D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0845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4C6C1-5879-43D5-86D3-ABA7A92BF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8D70981-FE59-403C-8E21-B632E4E5FC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3071DEB-E8BF-46E8-B1E9-C2239A370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A2BA0-D605-4B73-854E-1A1D25016A50}" type="datetimeFigureOut">
              <a:rPr lang="nl-NL" smtClean="0"/>
              <a:t>25-9-2020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F7B0063-A6FE-4949-B13C-B4F28D77E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4846B34-B4E2-4BF0-8B6E-70B4D7CBF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A6DE-DE07-415C-86F6-E6B8584D83D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7906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F2F12E01-52BF-416E-85DF-7EBB634D1B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CC73F696-584D-44C2-A209-D0D854F16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E54B353-94FE-4293-A7CF-B272C8096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A2BA0-D605-4B73-854E-1A1D25016A50}" type="datetimeFigureOut">
              <a:rPr lang="nl-NL" smtClean="0"/>
              <a:t>25-9-2020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CDB3ECE-C857-4453-9B32-1C329BB07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4B7C59-CB7A-4570-94B9-144EABAC4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A6DE-DE07-415C-86F6-E6B8584D83D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5580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4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667" b="1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899" y="70013"/>
            <a:ext cx="1824203" cy="694691"/>
          </a:xfrm>
          <a:prstGeom prst="rect">
            <a:avLst/>
          </a:prstGeom>
        </p:spPr>
      </p:pic>
      <p:sp>
        <p:nvSpPr>
          <p:cNvPr id="11" name="Rechthoek 10"/>
          <p:cNvSpPr/>
          <p:nvPr userDrawn="1"/>
        </p:nvSpPr>
        <p:spPr>
          <a:xfrm>
            <a:off x="0" y="980728"/>
            <a:ext cx="12192000" cy="14401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</p:spTree>
    <p:extLst>
      <p:ext uri="{BB962C8B-B14F-4D97-AF65-F5344CB8AC3E}">
        <p14:creationId xmlns:p14="http://schemas.microsoft.com/office/powerpoint/2010/main" val="2737796923"/>
      </p:ext>
    </p:extLst>
  </p:cSld>
  <p:clrMapOvr>
    <a:masterClrMapping/>
  </p:clrMapOvr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1133872"/>
            <a:ext cx="10972800" cy="1143000"/>
          </a:xfrm>
        </p:spPr>
        <p:txBody>
          <a:bodyPr>
            <a:normAutofit/>
          </a:bodyPr>
          <a:lstStyle>
            <a:lvl1pPr>
              <a:defRPr sz="32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09600" y="2276872"/>
            <a:ext cx="10972800" cy="4464496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§"/>
              <a:defRPr sz="3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667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523962" indent="-304792">
              <a:buFont typeface="Wingdings" panose="05000000000000000000" pitchFamily="2" charset="2"/>
              <a:buChar char="§"/>
              <a:defRPr sz="2133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899" y="70013"/>
            <a:ext cx="1824203" cy="694691"/>
          </a:xfrm>
          <a:prstGeom prst="rect">
            <a:avLst/>
          </a:prstGeom>
        </p:spPr>
      </p:pic>
      <p:sp>
        <p:nvSpPr>
          <p:cNvPr id="8" name="Rechthoek 7"/>
          <p:cNvSpPr/>
          <p:nvPr userDrawn="1"/>
        </p:nvSpPr>
        <p:spPr>
          <a:xfrm>
            <a:off x="0" y="980728"/>
            <a:ext cx="12192000" cy="14401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</p:spTree>
    <p:extLst>
      <p:ext uri="{BB962C8B-B14F-4D97-AF65-F5344CB8AC3E}">
        <p14:creationId xmlns:p14="http://schemas.microsoft.com/office/powerpoint/2010/main" val="3822970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2276873"/>
            <a:ext cx="5384800" cy="4464496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 marL="1523962" indent="-304792">
              <a:buFont typeface="Wingdings" panose="05000000000000000000" pitchFamily="2" charset="2"/>
              <a:buChar char="§"/>
              <a:defRPr sz="2133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7600" y="2276873"/>
            <a:ext cx="5384800" cy="44539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 marL="1523962" indent="-304792">
              <a:buFont typeface="Wingdings" panose="05000000000000000000" pitchFamily="2" charset="2"/>
              <a:buChar char="§"/>
              <a:defRPr sz="2133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899" y="70013"/>
            <a:ext cx="1824203" cy="694691"/>
          </a:xfrm>
          <a:prstGeom prst="rect">
            <a:avLst/>
          </a:prstGeom>
        </p:spPr>
      </p:pic>
      <p:sp>
        <p:nvSpPr>
          <p:cNvPr id="9" name="Rechthoek 8"/>
          <p:cNvSpPr/>
          <p:nvPr userDrawn="1"/>
        </p:nvSpPr>
        <p:spPr>
          <a:xfrm>
            <a:off x="0" y="980728"/>
            <a:ext cx="12192000" cy="14401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</p:spTree>
    <p:extLst>
      <p:ext uri="{BB962C8B-B14F-4D97-AF65-F5344CB8AC3E}">
        <p14:creationId xmlns:p14="http://schemas.microsoft.com/office/powerpoint/2010/main" val="2904039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899" y="70013"/>
            <a:ext cx="1824203" cy="694691"/>
          </a:xfrm>
          <a:prstGeom prst="rect">
            <a:avLst/>
          </a:prstGeom>
        </p:spPr>
      </p:pic>
      <p:sp>
        <p:nvSpPr>
          <p:cNvPr id="7" name="Rechthoek 6"/>
          <p:cNvSpPr/>
          <p:nvPr userDrawn="1"/>
        </p:nvSpPr>
        <p:spPr>
          <a:xfrm>
            <a:off x="0" y="980728"/>
            <a:ext cx="12192000" cy="14401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</p:spTree>
    <p:extLst>
      <p:ext uri="{BB962C8B-B14F-4D97-AF65-F5344CB8AC3E}">
        <p14:creationId xmlns:p14="http://schemas.microsoft.com/office/powerpoint/2010/main" val="7099688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863419" y="1186408"/>
            <a:ext cx="10465163" cy="4690864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389717" y="5949281"/>
            <a:ext cx="7315200" cy="804863"/>
          </a:xfrm>
        </p:spPr>
        <p:txBody>
          <a:bodyPr>
            <a:normAutofit/>
          </a:bodyPr>
          <a:lstStyle>
            <a:lvl1pPr marL="0" indent="0" algn="ctr">
              <a:buNone/>
              <a:defRPr sz="2133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899" y="70013"/>
            <a:ext cx="1824203" cy="694691"/>
          </a:xfrm>
          <a:prstGeom prst="rect">
            <a:avLst/>
          </a:prstGeom>
        </p:spPr>
      </p:pic>
      <p:sp>
        <p:nvSpPr>
          <p:cNvPr id="10" name="Rechthoek 9"/>
          <p:cNvSpPr/>
          <p:nvPr userDrawn="1"/>
        </p:nvSpPr>
        <p:spPr>
          <a:xfrm>
            <a:off x="0" y="980728"/>
            <a:ext cx="12192000" cy="14401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</p:spTree>
    <p:extLst>
      <p:ext uri="{BB962C8B-B14F-4D97-AF65-F5344CB8AC3E}">
        <p14:creationId xmlns:p14="http://schemas.microsoft.com/office/powerpoint/2010/main" val="13530611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ishoudelijke mede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056 GN PPsjabloon"/>
          <p:cNvPicPr>
            <a:picLocks noChangeAspect="1" noChangeArrowheads="1"/>
          </p:cNvPicPr>
          <p:nvPr userDrawn="1"/>
        </p:nvPicPr>
        <p:blipFill>
          <a:blip r:embed="rId2"/>
          <a:srcRect r="77114"/>
          <a:stretch>
            <a:fillRect/>
          </a:stretch>
        </p:blipFill>
        <p:spPr bwMode="auto">
          <a:xfrm>
            <a:off x="4" y="1211093"/>
            <a:ext cx="2447593" cy="5674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C:\lokaal_kopie\afwas\afwasdame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52864" y="2575287"/>
            <a:ext cx="5891808" cy="2945904"/>
          </a:xfrm>
          <a:prstGeom prst="rect">
            <a:avLst/>
          </a:prstGeom>
          <a:noFill/>
        </p:spPr>
      </p:pic>
      <p:sp>
        <p:nvSpPr>
          <p:cNvPr id="5" name="Tekstvak 4"/>
          <p:cNvSpPr txBox="1"/>
          <p:nvPr userDrawn="1"/>
        </p:nvSpPr>
        <p:spPr>
          <a:xfrm>
            <a:off x="2543605" y="2686327"/>
            <a:ext cx="3709259" cy="3600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533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Kopjes</a:t>
            </a:r>
            <a:r>
              <a:rPr lang="nl-NL" sz="2533" baseline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de keuken</a:t>
            </a:r>
          </a:p>
          <a:p>
            <a:endParaRPr lang="nl-NL" sz="2533" baseline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nl-NL" sz="2533" baseline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Whiteboard schoon</a:t>
            </a:r>
          </a:p>
          <a:p>
            <a:endParaRPr lang="nl-NL" sz="2533" baseline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nl-NL" sz="2533" baseline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Flip-over leeg</a:t>
            </a:r>
          </a:p>
          <a:p>
            <a:endParaRPr lang="nl-NL" sz="2533" baseline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nl-NL" sz="2533" baseline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PC en beamer uit</a:t>
            </a:r>
          </a:p>
          <a:p>
            <a:endParaRPr lang="nl-NL" sz="2533" baseline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nl-NL" sz="2533" baseline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Licht uit, zon aan</a:t>
            </a:r>
          </a:p>
        </p:txBody>
      </p:sp>
      <p:sp>
        <p:nvSpPr>
          <p:cNvPr id="6" name="Tekstvak 5"/>
          <p:cNvSpPr txBox="1"/>
          <p:nvPr userDrawn="1"/>
        </p:nvSpPr>
        <p:spPr>
          <a:xfrm>
            <a:off x="10032437" y="5517234"/>
            <a:ext cx="211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16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Alvast bedankt!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2543605" y="1281241"/>
            <a:ext cx="4128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b="1" baseline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 tot slot graag</a:t>
            </a:r>
          </a:p>
        </p:txBody>
      </p:sp>
    </p:spTree>
    <p:extLst>
      <p:ext uri="{BB962C8B-B14F-4D97-AF65-F5344CB8AC3E}">
        <p14:creationId xmlns:p14="http://schemas.microsoft.com/office/powerpoint/2010/main" val="2581909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ot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899" y="70013"/>
            <a:ext cx="1824203" cy="694691"/>
          </a:xfrm>
          <a:prstGeom prst="rect">
            <a:avLst/>
          </a:prstGeom>
        </p:spPr>
      </p:pic>
      <p:sp>
        <p:nvSpPr>
          <p:cNvPr id="7" name="Rechthoek 6"/>
          <p:cNvSpPr/>
          <p:nvPr userDrawn="1"/>
        </p:nvSpPr>
        <p:spPr>
          <a:xfrm>
            <a:off x="0" y="980728"/>
            <a:ext cx="12192000" cy="14401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pic>
        <p:nvPicPr>
          <p:cNvPr id="10" name="Picture 2" descr="5056 GN PPsjabloon"/>
          <p:cNvPicPr>
            <a:picLocks noChangeAspect="1" noChangeArrowheads="1"/>
          </p:cNvPicPr>
          <p:nvPr userDrawn="1"/>
        </p:nvPicPr>
        <p:blipFill>
          <a:blip r:embed="rId3"/>
          <a:srcRect r="77114"/>
          <a:stretch>
            <a:fillRect/>
          </a:stretch>
        </p:blipFill>
        <p:spPr bwMode="auto">
          <a:xfrm>
            <a:off x="4" y="1211093"/>
            <a:ext cx="2447593" cy="5674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kstvak 12"/>
          <p:cNvSpPr txBox="1"/>
          <p:nvPr userDrawn="1"/>
        </p:nvSpPr>
        <p:spPr>
          <a:xfrm>
            <a:off x="2639616" y="5013177"/>
            <a:ext cx="7680853" cy="2258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nl-NL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Barchman</a:t>
            </a:r>
            <a:r>
              <a:rPr lang="nl-NL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Wuytierslaan</a:t>
            </a:r>
            <a:r>
              <a:rPr lang="nl-NL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10, 3818 LH Amersfoort,</a:t>
            </a:r>
            <a:r>
              <a:rPr lang="nl-NL" sz="1600" baseline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NL</a:t>
            </a:r>
            <a:endParaRPr lang="nl-NL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0">
              <a:lnSpc>
                <a:spcPct val="150000"/>
              </a:lnSpc>
            </a:pPr>
            <a:r>
              <a:rPr lang="nl-NL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Postbus 508, 3800 AM Amersfoort, NL</a:t>
            </a:r>
          </a:p>
          <a:p>
            <a:pPr lvl="0">
              <a:lnSpc>
                <a:spcPct val="150000"/>
              </a:lnSpc>
            </a:pPr>
            <a:r>
              <a:rPr lang="nl-NL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+ 31 (0) 334 604 100</a:t>
            </a:r>
          </a:p>
          <a:p>
            <a:pPr lvl="0">
              <a:lnSpc>
                <a:spcPct val="150000"/>
              </a:lnSpc>
            </a:pPr>
            <a:r>
              <a:rPr lang="nl-NL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info@geonovum.nl</a:t>
            </a:r>
          </a:p>
          <a:p>
            <a:pPr lvl="0">
              <a:lnSpc>
                <a:spcPct val="150000"/>
              </a:lnSpc>
            </a:pPr>
            <a:r>
              <a:rPr lang="nl-NL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www.geonovum.nl</a:t>
            </a:r>
          </a:p>
          <a:p>
            <a:pPr lvl="0">
              <a:lnSpc>
                <a:spcPct val="150000"/>
              </a:lnSpc>
            </a:pPr>
            <a:r>
              <a:rPr lang="nl-NL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@geonovum.nl</a:t>
            </a:r>
          </a:p>
        </p:txBody>
      </p:sp>
    </p:spTree>
    <p:extLst>
      <p:ext uri="{BB962C8B-B14F-4D97-AF65-F5344CB8AC3E}">
        <p14:creationId xmlns:p14="http://schemas.microsoft.com/office/powerpoint/2010/main" val="3066840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50AB1D-94B2-4666-8B93-A2A34759A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E4A95F-5F25-4BBD-9282-78D5D0A99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B8BD973-3E26-44A7-80DB-3DA956F6D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A2BA0-D605-4B73-854E-1A1D25016A50}" type="datetimeFigureOut">
              <a:rPr lang="nl-NL" smtClean="0"/>
              <a:t>25-9-2020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6C99A9A-6994-4C46-8B14-4B4912CD4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FB10B98-1759-4703-B65C-A246E654E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A6DE-DE07-415C-86F6-E6B8584D83D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3723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D75FC2-BC49-4686-8949-540D288E7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5480BFD-0E06-473E-9EE5-EA9368EC1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0F2DAD2-6CE3-4055-BB87-5E04CAACB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A2BA0-D605-4B73-854E-1A1D25016A50}" type="datetimeFigureOut">
              <a:rPr lang="nl-NL" smtClean="0"/>
              <a:t>25-9-2020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B45DC09-4B25-4149-BBEE-2A206C3C4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02024D7-29C9-4A71-993F-1CD728334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A6DE-DE07-415C-86F6-E6B8584D83D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508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FBFDBC-E04E-479E-9DB9-F243EA2D6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25A963E-8B01-44B0-A408-A348DC2727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DB1CDEB-5B1D-48C4-85C1-DDF3D854DD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1AF3D99-8A9A-4235-9864-D9812FB2E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A2BA0-D605-4B73-854E-1A1D25016A50}" type="datetimeFigureOut">
              <a:rPr lang="nl-NL" smtClean="0"/>
              <a:t>25-9-2020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1ABC8BF-7D3A-4B8D-9CD0-E1F3CF73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B61FAB4-6681-45F9-B282-929885165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A6DE-DE07-415C-86F6-E6B8584D83D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0976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B6B298-F609-4E18-B7C5-E452619E2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78C990C-3266-4D3F-9507-1FFE1FED0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40C93F7-CDD5-4242-A5E2-8D9CF5E4D6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3EEDA6B-0A8D-44D5-9852-6D90FBFA8D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CC994556-E618-4CD1-AB63-7A11318492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23B79F26-FD3E-417C-9E7D-ABA79A66A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A2BA0-D605-4B73-854E-1A1D25016A50}" type="datetimeFigureOut">
              <a:rPr lang="nl-NL" smtClean="0"/>
              <a:t>25-9-2020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54B09D8-357D-46BF-8563-CA322A0C3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C3D10061-ACAD-4EBC-BE34-48695B40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A6DE-DE07-415C-86F6-E6B8584D83D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31440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5164D8-57B2-4E56-8C5E-F29BF203C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B8F663B-0A26-4BC3-AB23-9698711F2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A2BA0-D605-4B73-854E-1A1D25016A50}" type="datetimeFigureOut">
              <a:rPr lang="nl-NL" smtClean="0"/>
              <a:t>25-9-2020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6573A1E-3B79-478A-A695-672812AAA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4CD18A6-F0C6-40A7-A960-3D2302FF9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A6DE-DE07-415C-86F6-E6B8584D83D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3573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38E657B4-5EEB-4A5D-8B64-7BC43B3DB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A2BA0-D605-4B73-854E-1A1D25016A50}" type="datetimeFigureOut">
              <a:rPr lang="nl-NL" smtClean="0"/>
              <a:t>25-9-2020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57901DC-D11B-408C-84B5-1496AFD73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52FB85E-2B60-44DB-9778-40628E2BE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A6DE-DE07-415C-86F6-E6B8584D83D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2302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822EE3-140F-4DCB-B29D-D240B43E2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B6E8692-C1F6-49A9-B731-554838F34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120D6A7-A202-4650-9825-FFE9E237F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5FC1312-751B-46FE-9217-EAACA7EEE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A2BA0-D605-4B73-854E-1A1D25016A50}" type="datetimeFigureOut">
              <a:rPr lang="nl-NL" smtClean="0"/>
              <a:t>25-9-2020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641CB71-73DE-4436-8467-C7CE8C995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2F4155B-99C1-4845-B28E-8DC2D3254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A6DE-DE07-415C-86F6-E6B8584D83D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6582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66D73A-51EC-430B-9099-AC252BA9C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62798FAD-182E-4A45-9B6B-11E9F3820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0A95575-94CA-4440-88A1-79E078B08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0DB6F61-389E-4BB3-94A4-CD59A70CF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A2BA0-D605-4B73-854E-1A1D25016A50}" type="datetimeFigureOut">
              <a:rPr lang="nl-NL" smtClean="0"/>
              <a:t>25-9-2020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559DEF5-B517-488A-AE9C-BA5EE3B4C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61D7D53-9CE6-410F-AE1B-35FDBD7F7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A6DE-DE07-415C-86F6-E6B8584D83D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66718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6FD8BDE0-5943-4067-9E63-A9B03B7E2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87FA2E8-3769-417F-B2DD-3F8389360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F186E5E-F7F1-4E73-9AF2-610474C7BD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A2BA0-D605-4B73-854E-1A1D25016A50}" type="datetimeFigureOut">
              <a:rPr lang="nl-NL" smtClean="0"/>
              <a:t>25-9-2020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CBFF6C5-9113-4414-B696-C672A6546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3387F27-337E-4578-ACE4-E3B101DB8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0A6DE-DE07-415C-86F6-E6B8584D83D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4088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09600" y="1133872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9600" y="2276872"/>
            <a:ext cx="10972800" cy="446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899" y="70013"/>
            <a:ext cx="1824203" cy="694691"/>
          </a:xfrm>
          <a:prstGeom prst="rect">
            <a:avLst/>
          </a:prstGeom>
        </p:spPr>
      </p:pic>
      <p:sp>
        <p:nvSpPr>
          <p:cNvPr id="8" name="Rechthoek 7"/>
          <p:cNvSpPr/>
          <p:nvPr userDrawn="1"/>
        </p:nvSpPr>
        <p:spPr>
          <a:xfrm>
            <a:off x="0" y="980728"/>
            <a:ext cx="12192000" cy="14401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</p:spTree>
    <p:extLst>
      <p:ext uri="{BB962C8B-B14F-4D97-AF65-F5344CB8AC3E}">
        <p14:creationId xmlns:p14="http://schemas.microsoft.com/office/powerpoint/2010/main" val="1086139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sldNum="0" hdr="0" ftr="0"/>
  <p:txStyles>
    <p:titleStyle>
      <a:lvl1pPr algn="ctr" defTabSz="121917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4267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eostandaarden.nl/cvgg/img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ocs.geostandaarden.nl/bgt/visualisatie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buiten, gebouw, zitten, voorzijde&#10;&#10;Automatisch gegenereerde beschrijving">
            <a:extLst>
              <a:ext uri="{FF2B5EF4-FFF2-40B4-BE49-F238E27FC236}">
                <a16:creationId xmlns:a16="http://schemas.microsoft.com/office/drawing/2014/main" id="{02C795E5-F3E4-400A-B7A9-D417E48E8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843" y="0"/>
            <a:ext cx="9144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EC02A79A-93A1-4BE9-88AE-5F268D8A05D6}"/>
              </a:ext>
            </a:extLst>
          </p:cNvPr>
          <p:cNvSpPr/>
          <p:nvPr/>
        </p:nvSpPr>
        <p:spPr>
          <a:xfrm>
            <a:off x="484415" y="1293364"/>
            <a:ext cx="22751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b="1" dirty="0"/>
              <a:t>IMKL2.0</a:t>
            </a:r>
          </a:p>
          <a:p>
            <a:r>
              <a:rPr lang="nl-NL" sz="2400" b="1" dirty="0"/>
              <a:t>Release </a:t>
            </a:r>
            <a:r>
              <a:rPr lang="nl-NL" sz="2400" b="1" dirty="0" err="1"/>
              <a:t>candidate</a:t>
            </a:r>
            <a:endParaRPr lang="nl-NL" sz="2400" b="1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63FB17B9-532C-488E-9C3A-D7427E09B923}"/>
              </a:ext>
            </a:extLst>
          </p:cNvPr>
          <p:cNvSpPr/>
          <p:nvPr/>
        </p:nvSpPr>
        <p:spPr>
          <a:xfrm>
            <a:off x="332015" y="6170164"/>
            <a:ext cx="22751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400" b="1" dirty="0"/>
              <a:t>Vrijdag 25 september 2020</a:t>
            </a:r>
          </a:p>
        </p:txBody>
      </p:sp>
    </p:spTree>
    <p:extLst>
      <p:ext uri="{BB962C8B-B14F-4D97-AF65-F5344CB8AC3E}">
        <p14:creationId xmlns:p14="http://schemas.microsoft.com/office/powerpoint/2010/main" val="484790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80A75F-6C80-4A5E-94DA-2BE8CB3E5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2166257" cy="1143000"/>
          </a:xfrm>
        </p:spPr>
        <p:txBody>
          <a:bodyPr/>
          <a:lstStyle/>
          <a:p>
            <a:r>
              <a:rPr lang="nl-NL" dirty="0"/>
              <a:t>PMKL</a:t>
            </a:r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954C8ABA-FD03-465E-A586-37A5C2DDD3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643316"/>
              </p:ext>
            </p:extLst>
          </p:nvPr>
        </p:nvGraphicFramePr>
        <p:xfrm>
          <a:off x="783770" y="2008414"/>
          <a:ext cx="10074730" cy="307197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30393">
                  <a:extLst>
                    <a:ext uri="{9D8B030D-6E8A-4147-A177-3AD203B41FA5}">
                      <a16:colId xmlns:a16="http://schemas.microsoft.com/office/drawing/2014/main" val="1257607668"/>
                    </a:ext>
                  </a:extLst>
                </a:gridCol>
                <a:gridCol w="3068087">
                  <a:extLst>
                    <a:ext uri="{9D8B030D-6E8A-4147-A177-3AD203B41FA5}">
                      <a16:colId xmlns:a16="http://schemas.microsoft.com/office/drawing/2014/main" val="2519722703"/>
                    </a:ext>
                  </a:extLst>
                </a:gridCol>
                <a:gridCol w="5276250">
                  <a:extLst>
                    <a:ext uri="{9D8B030D-6E8A-4147-A177-3AD203B41FA5}">
                      <a16:colId xmlns:a16="http://schemas.microsoft.com/office/drawing/2014/main" val="3945707688"/>
                    </a:ext>
                  </a:extLst>
                </a:gridCol>
              </a:tblGrid>
              <a:tr h="684320">
                <a:tc>
                  <a:txBody>
                    <a:bodyPr/>
                    <a:lstStyle/>
                    <a:p>
                      <a:pPr algn="r" fontAlgn="t"/>
                      <a:r>
                        <a:rPr lang="nl-NL" sz="1800" u="none" strike="noStrike">
                          <a:effectLst/>
                        </a:rPr>
                        <a:t>22-9-2020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800" u="none" strike="noStrike">
                          <a:effectLst/>
                        </a:rPr>
                        <a:t>hoofdstuk 4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800" u="none" strike="noStrike">
                          <a:effectLst/>
                        </a:rPr>
                        <a:t>Titel was: ContainerElementen</a:t>
                      </a:r>
                      <a:br>
                        <a:rPr lang="nl-NL" sz="1800" u="none" strike="noStrike">
                          <a:effectLst/>
                        </a:rPr>
                      </a:br>
                      <a:r>
                        <a:rPr lang="nl-NL" sz="1800" u="none" strike="noStrike">
                          <a:effectLst/>
                        </a:rPr>
                        <a:t>wordt: Kabel- en leidingcontainers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093358076"/>
                  </a:ext>
                </a:extLst>
              </a:tr>
              <a:tr h="1019010">
                <a:tc>
                  <a:txBody>
                    <a:bodyPr/>
                    <a:lstStyle/>
                    <a:p>
                      <a:pPr algn="r" fontAlgn="t"/>
                      <a:r>
                        <a:rPr lang="nl-NL" sz="1800" u="none" strike="noStrike">
                          <a:effectLst/>
                        </a:rPr>
                        <a:t>22-9-2020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800" u="none" strike="noStrike" dirty="0">
                          <a:effectLst/>
                        </a:rPr>
                        <a:t>Thema: riool onder druk (oude term) vervangen door riool onder over- of onderdruk</a:t>
                      </a:r>
                      <a:endParaRPr lang="nl-NL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337242315"/>
                  </a:ext>
                </a:extLst>
              </a:tr>
              <a:tr h="349631">
                <a:tc>
                  <a:txBody>
                    <a:bodyPr/>
                    <a:lstStyle/>
                    <a:p>
                      <a:pPr algn="r" fontAlgn="t"/>
                      <a:r>
                        <a:rPr lang="nl-NL" sz="1800" u="none" strike="noStrike">
                          <a:effectLst/>
                        </a:rPr>
                        <a:t>22-9-2020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800" u="none" strike="noStrike">
                          <a:effectLst/>
                        </a:rPr>
                        <a:t>hoofdstuk: documentatie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800" u="none" strike="noStrike">
                          <a:effectLst/>
                        </a:rPr>
                        <a:t>Handreiking Visualisatie update naar v 1.0.1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798137590"/>
                  </a:ext>
                </a:extLst>
              </a:tr>
              <a:tr h="1019010">
                <a:tc>
                  <a:txBody>
                    <a:bodyPr/>
                    <a:lstStyle/>
                    <a:p>
                      <a:pPr algn="r" fontAlgn="t"/>
                      <a:r>
                        <a:rPr lang="nl-NL" sz="1800" u="none" strike="noStrike">
                          <a:effectLst/>
                        </a:rPr>
                        <a:t>22-9-2020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800" u="none" strike="noStrike">
                          <a:effectLst/>
                        </a:rPr>
                        <a:t>hfstk 7.2.2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800" u="none" strike="noStrike" dirty="0">
                          <a:effectLst/>
                        </a:rPr>
                        <a:t>Toevoeging </a:t>
                      </a:r>
                      <a:r>
                        <a:rPr lang="nl-NL" sz="1800" u="none" strike="noStrike" dirty="0" err="1">
                          <a:effectLst/>
                        </a:rPr>
                        <a:t>SewerAppurtenanceTypeIMKLValue</a:t>
                      </a:r>
                      <a:r>
                        <a:rPr lang="nl-NL" sz="1800" u="none" strike="noStrike" dirty="0">
                          <a:effectLst/>
                        </a:rPr>
                        <a:t>: inspectieput als put-symbool</a:t>
                      </a:r>
                      <a:endParaRPr lang="nl-NL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692307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4925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FD5054-AEB6-4ADA-9220-38F7E0767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819400" cy="1143000"/>
          </a:xfrm>
        </p:spPr>
        <p:txBody>
          <a:bodyPr/>
          <a:lstStyle/>
          <a:p>
            <a:r>
              <a:rPr lang="nl-NL" dirty="0"/>
              <a:t>XSD</a:t>
            </a:r>
          </a:p>
        </p:txBody>
      </p:sp>
      <p:graphicFrame>
        <p:nvGraphicFramePr>
          <p:cNvPr id="3" name="Tabel 2">
            <a:extLst>
              <a:ext uri="{FF2B5EF4-FFF2-40B4-BE49-F238E27FC236}">
                <a16:creationId xmlns:a16="http://schemas.microsoft.com/office/drawing/2014/main" id="{5D499E62-D07C-4F99-BC95-5F303BE13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951330"/>
              </p:ext>
            </p:extLst>
          </p:nvPr>
        </p:nvGraphicFramePr>
        <p:xfrm>
          <a:off x="533400" y="1733616"/>
          <a:ext cx="9982200" cy="41759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02732">
                  <a:extLst>
                    <a:ext uri="{9D8B030D-6E8A-4147-A177-3AD203B41FA5}">
                      <a16:colId xmlns:a16="http://schemas.microsoft.com/office/drawing/2014/main" val="1223242504"/>
                    </a:ext>
                  </a:extLst>
                </a:gridCol>
                <a:gridCol w="1409525">
                  <a:extLst>
                    <a:ext uri="{9D8B030D-6E8A-4147-A177-3AD203B41FA5}">
                      <a16:colId xmlns:a16="http://schemas.microsoft.com/office/drawing/2014/main" val="668725169"/>
                    </a:ext>
                  </a:extLst>
                </a:gridCol>
                <a:gridCol w="150194">
                  <a:extLst>
                    <a:ext uri="{9D8B030D-6E8A-4147-A177-3AD203B41FA5}">
                      <a16:colId xmlns:a16="http://schemas.microsoft.com/office/drawing/2014/main" val="3780844961"/>
                    </a:ext>
                  </a:extLst>
                </a:gridCol>
                <a:gridCol w="2403122">
                  <a:extLst>
                    <a:ext uri="{9D8B030D-6E8A-4147-A177-3AD203B41FA5}">
                      <a16:colId xmlns:a16="http://schemas.microsoft.com/office/drawing/2014/main" val="249820056"/>
                    </a:ext>
                  </a:extLst>
                </a:gridCol>
                <a:gridCol w="3806895">
                  <a:extLst>
                    <a:ext uri="{9D8B030D-6E8A-4147-A177-3AD203B41FA5}">
                      <a16:colId xmlns:a16="http://schemas.microsoft.com/office/drawing/2014/main" val="1645610120"/>
                    </a:ext>
                  </a:extLst>
                </a:gridCol>
                <a:gridCol w="33532">
                  <a:extLst>
                    <a:ext uri="{9D8B030D-6E8A-4147-A177-3AD203B41FA5}">
                      <a16:colId xmlns:a16="http://schemas.microsoft.com/office/drawing/2014/main" val="3314031839"/>
                    </a:ext>
                  </a:extLst>
                </a:gridCol>
                <a:gridCol w="76200">
                  <a:extLst>
                    <a:ext uri="{9D8B030D-6E8A-4147-A177-3AD203B41FA5}">
                      <a16:colId xmlns:a16="http://schemas.microsoft.com/office/drawing/2014/main" val="500535862"/>
                    </a:ext>
                  </a:extLst>
                </a:gridCol>
              </a:tblGrid>
              <a:tr h="184084">
                <a:tc gridSpan="7">
                  <a:txBody>
                    <a:bodyPr/>
                    <a:lstStyle/>
                    <a:p>
                      <a:pPr algn="l" fontAlgn="t"/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t"/>
                      <a:endParaRPr lang="nl-N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 hMerge="1">
                  <a:txBody>
                    <a:bodyPr/>
                    <a:lstStyle/>
                    <a:p>
                      <a:pPr algn="l" fontAlgn="t"/>
                      <a:endParaRPr lang="nl-N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 hMerge="1">
                  <a:txBody>
                    <a:bodyPr/>
                    <a:lstStyle/>
                    <a:p>
                      <a:pPr algn="l" fontAlgn="t"/>
                      <a:endParaRPr lang="nl-N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 hMerge="1">
                  <a:txBody>
                    <a:bodyPr/>
                    <a:lstStyle/>
                    <a:p>
                      <a:pPr algn="l" fontAlgn="t"/>
                      <a:endParaRPr lang="nl-N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 hMerge="1">
                  <a:txBody>
                    <a:bodyPr/>
                    <a:lstStyle/>
                    <a:p>
                      <a:pPr algn="l" fontAlgn="t"/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extLst>
                  <a:ext uri="{0D108BD9-81ED-4DB2-BD59-A6C34878D82A}">
                    <a16:rowId xmlns:a16="http://schemas.microsoft.com/office/drawing/2014/main" val="598443019"/>
                  </a:ext>
                </a:extLst>
              </a:tr>
              <a:tr h="138244">
                <a:tc>
                  <a:txBody>
                    <a:bodyPr/>
                    <a:lstStyle/>
                    <a:p>
                      <a:pPr algn="l" fontAlgn="t"/>
                      <a:r>
                        <a:rPr lang="nl-NL" sz="1600" u="none" strike="noStrike" dirty="0">
                          <a:effectLst/>
                        </a:rPr>
                        <a:t>Belanghebbende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600" u="none" strike="noStrike">
                          <a:effectLst/>
                        </a:rPr>
                        <a:t>indicatieEisVoorzorgsmaatregel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600" u="none" strike="noStrike">
                          <a:effectLst/>
                        </a:rPr>
                        <a:t> 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600" u="none" strike="noStrike">
                          <a:effectLst/>
                        </a:rPr>
                        <a:t> 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nl-NL" sz="1600" u="none" strike="noStrike">
                          <a:effectLst/>
                        </a:rPr>
                        <a:t>Indicatie…. -&gt; indicatie….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 hMerge="1">
                  <a:txBody>
                    <a:bodyPr/>
                    <a:lstStyle/>
                    <a:p>
                      <a:pPr algn="l" fontAlgn="t"/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extLst>
                  <a:ext uri="{0D108BD9-81ED-4DB2-BD59-A6C34878D82A}">
                    <a16:rowId xmlns:a16="http://schemas.microsoft.com/office/drawing/2014/main" val="2887057982"/>
                  </a:ext>
                </a:extLst>
              </a:tr>
              <a:tr h="191956">
                <a:tc>
                  <a:txBody>
                    <a:bodyPr/>
                    <a:lstStyle/>
                    <a:p>
                      <a:pPr algn="l" fontAlgn="t"/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 gridSpan="2">
                  <a:txBody>
                    <a:bodyPr/>
                    <a:lstStyle/>
                    <a:p>
                      <a:pPr algn="l" fontAlgn="t"/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 hMerge="1">
                  <a:txBody>
                    <a:bodyPr/>
                    <a:lstStyle/>
                    <a:p>
                      <a:pPr algn="l" fontAlgn="t"/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extLst>
                  <a:ext uri="{0D108BD9-81ED-4DB2-BD59-A6C34878D82A}">
                    <a16:rowId xmlns:a16="http://schemas.microsoft.com/office/drawing/2014/main" val="1333980861"/>
                  </a:ext>
                </a:extLst>
              </a:tr>
              <a:tr h="138244">
                <a:tc>
                  <a:txBody>
                    <a:bodyPr/>
                    <a:lstStyle/>
                    <a:p>
                      <a:pPr algn="l" fontAlgn="t"/>
                      <a:r>
                        <a:rPr lang="nl-NL" sz="1600" u="none" strike="noStrike">
                          <a:effectLst/>
                        </a:rPr>
                        <a:t>Leidingelement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600" u="none" strike="noStrike">
                          <a:effectLst/>
                        </a:rPr>
                        <a:t>BGT_ID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600" u="none" strike="noStrike">
                          <a:effectLst/>
                        </a:rPr>
                        <a:t> 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600" u="none" strike="noStrike">
                          <a:effectLst/>
                        </a:rPr>
                        <a:t> 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nl-NL" sz="1600" u="none" strike="noStrike" dirty="0">
                          <a:effectLst/>
                        </a:rPr>
                        <a:t>toegevoegd voor link naar gerelateerd BGT of plus object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 hMerge="1">
                  <a:txBody>
                    <a:bodyPr/>
                    <a:lstStyle/>
                    <a:p>
                      <a:pPr algn="l" fontAlgn="t"/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extLst>
                  <a:ext uri="{0D108BD9-81ED-4DB2-BD59-A6C34878D82A}">
                    <a16:rowId xmlns:a16="http://schemas.microsoft.com/office/drawing/2014/main" val="4186257931"/>
                  </a:ext>
                </a:extLst>
              </a:tr>
              <a:tr h="138244">
                <a:tc>
                  <a:txBody>
                    <a:bodyPr/>
                    <a:lstStyle/>
                    <a:p>
                      <a:pPr algn="l" fontAlgn="t"/>
                      <a:r>
                        <a:rPr lang="nl-NL" sz="1600" u="none" strike="noStrike">
                          <a:effectLst/>
                        </a:rPr>
                        <a:t>KabelEnLeidingContainer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600" u="none" strike="noStrike" dirty="0">
                          <a:effectLst/>
                        </a:rPr>
                        <a:t>BGT_ID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600" u="none" strike="noStrike" dirty="0">
                          <a:effectLst/>
                        </a:rPr>
                        <a:t> 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600" u="none" strike="noStrike">
                          <a:effectLst/>
                        </a:rPr>
                        <a:t> 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nl-NL" sz="1600" u="none" strike="noStrike">
                          <a:effectLst/>
                        </a:rPr>
                        <a:t>toegevoegd voor link naar gerelateerd BGT of plus object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 hMerge="1">
                  <a:txBody>
                    <a:bodyPr/>
                    <a:lstStyle/>
                    <a:p>
                      <a:pPr algn="l" fontAlgn="t"/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extLst>
                  <a:ext uri="{0D108BD9-81ED-4DB2-BD59-A6C34878D82A}">
                    <a16:rowId xmlns:a16="http://schemas.microsoft.com/office/drawing/2014/main" val="1983589239"/>
                  </a:ext>
                </a:extLst>
              </a:tr>
              <a:tr h="239443">
                <a:tc gridSpan="7">
                  <a:txBody>
                    <a:bodyPr/>
                    <a:lstStyle/>
                    <a:p>
                      <a:pPr algn="l" fontAlgn="t"/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t"/>
                      <a:endParaRPr lang="nl-N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 hMerge="1">
                  <a:txBody>
                    <a:bodyPr/>
                    <a:lstStyle/>
                    <a:p>
                      <a:pPr algn="l" fontAlgn="t"/>
                      <a:endParaRPr lang="nl-N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 hMerge="1">
                  <a:txBody>
                    <a:bodyPr/>
                    <a:lstStyle/>
                    <a:p>
                      <a:pPr algn="l" fontAlgn="t"/>
                      <a:endParaRPr lang="nl-N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 hMerge="1">
                  <a:txBody>
                    <a:bodyPr/>
                    <a:lstStyle/>
                    <a:p>
                      <a:pPr algn="l" fontAlgn="t"/>
                      <a:endParaRPr lang="nl-N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 hMerge="1">
                  <a:txBody>
                    <a:bodyPr/>
                    <a:lstStyle/>
                    <a:p>
                      <a:pPr algn="l" fontAlgn="t"/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extLst>
                  <a:ext uri="{0D108BD9-81ED-4DB2-BD59-A6C34878D82A}">
                    <a16:rowId xmlns:a16="http://schemas.microsoft.com/office/drawing/2014/main" val="3119731796"/>
                  </a:ext>
                </a:extLst>
              </a:tr>
              <a:tr h="287653">
                <a:tc>
                  <a:txBody>
                    <a:bodyPr/>
                    <a:lstStyle/>
                    <a:p>
                      <a:pPr algn="l" fontAlgn="t"/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 gridSpan="2">
                  <a:txBody>
                    <a:bodyPr/>
                    <a:lstStyle/>
                    <a:p>
                      <a:pPr algn="l" fontAlgn="t"/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 hMerge="1">
                  <a:txBody>
                    <a:bodyPr/>
                    <a:lstStyle/>
                    <a:p>
                      <a:pPr algn="l" fontAlgn="t"/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extLst>
                  <a:ext uri="{0D108BD9-81ED-4DB2-BD59-A6C34878D82A}">
                    <a16:rowId xmlns:a16="http://schemas.microsoft.com/office/drawing/2014/main" val="4120679950"/>
                  </a:ext>
                </a:extLst>
              </a:tr>
              <a:tr h="260225">
                <a:tc>
                  <a:txBody>
                    <a:bodyPr/>
                    <a:lstStyle/>
                    <a:p>
                      <a:pPr algn="l" fontAlgn="t"/>
                      <a:r>
                        <a:rPr lang="nl-NL" sz="1600" u="none" strike="noStrike">
                          <a:effectLst/>
                        </a:rPr>
                        <a:t>Adres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600" u="none" strike="noStrike">
                          <a:effectLst/>
                        </a:rPr>
                        <a:t>landcode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600" u="none" strike="noStrike">
                          <a:effectLst/>
                        </a:rPr>
                        <a:t> 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600" u="none" strike="noStrike">
                          <a:effectLst/>
                        </a:rPr>
                        <a:t> 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600" u="none" strike="noStrike">
                          <a:effectLst/>
                        </a:rPr>
                        <a:t>Waardetype was characterstring, is nu codelijst LandcodeValue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 gridSpan="2">
                  <a:txBody>
                    <a:bodyPr/>
                    <a:lstStyle/>
                    <a:p>
                      <a:pPr algn="l" fontAlgn="t"/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 hMerge="1">
                  <a:txBody>
                    <a:bodyPr/>
                    <a:lstStyle/>
                    <a:p>
                      <a:pPr algn="l" fontAlgn="t"/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extLst>
                  <a:ext uri="{0D108BD9-81ED-4DB2-BD59-A6C34878D82A}">
                    <a16:rowId xmlns:a16="http://schemas.microsoft.com/office/drawing/2014/main" val="271047893"/>
                  </a:ext>
                </a:extLst>
              </a:tr>
              <a:tr h="376842">
                <a:tc>
                  <a:txBody>
                    <a:bodyPr/>
                    <a:lstStyle/>
                    <a:p>
                      <a:pPr algn="l" fontAlgn="t"/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 gridSpan="2">
                  <a:txBody>
                    <a:bodyPr/>
                    <a:lstStyle/>
                    <a:p>
                      <a:pPr algn="l" fontAlgn="t"/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 hMerge="1">
                  <a:txBody>
                    <a:bodyPr/>
                    <a:lstStyle/>
                    <a:p>
                      <a:pPr algn="l" fontAlgn="t"/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extLst>
                  <a:ext uri="{0D108BD9-81ED-4DB2-BD59-A6C34878D82A}">
                    <a16:rowId xmlns:a16="http://schemas.microsoft.com/office/drawing/2014/main" val="2812780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nl-NL" sz="1600" u="none" strike="noStrike" dirty="0">
                          <a:effectLst/>
                        </a:rPr>
                        <a:t>Postbusadres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600" u="none" strike="noStrike" dirty="0">
                          <a:effectLst/>
                        </a:rPr>
                        <a:t>landcode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600" u="none" strike="noStrike">
                          <a:effectLst/>
                        </a:rPr>
                        <a:t> 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600" u="none" strike="noStrike">
                          <a:effectLst/>
                        </a:rPr>
                        <a:t> 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600" u="none" strike="noStrike">
                          <a:effectLst/>
                        </a:rPr>
                        <a:t>Waardetype was characterstring, is nu codelijst LandcodeValue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 gridSpan="2">
                  <a:txBody>
                    <a:bodyPr/>
                    <a:lstStyle/>
                    <a:p>
                      <a:pPr algn="l" fontAlgn="t"/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 hMerge="1">
                  <a:txBody>
                    <a:bodyPr/>
                    <a:lstStyle/>
                    <a:p>
                      <a:pPr algn="l" fontAlgn="t"/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extLst>
                  <a:ext uri="{0D108BD9-81ED-4DB2-BD59-A6C34878D82A}">
                    <a16:rowId xmlns:a16="http://schemas.microsoft.com/office/drawing/2014/main" val="290747393"/>
                  </a:ext>
                </a:extLst>
              </a:tr>
              <a:tr h="276488">
                <a:tc gridSpan="7">
                  <a:txBody>
                    <a:bodyPr/>
                    <a:lstStyle/>
                    <a:p>
                      <a:pPr algn="l" fontAlgn="t"/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t"/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 hMerge="1">
                  <a:txBody>
                    <a:bodyPr/>
                    <a:lstStyle/>
                    <a:p>
                      <a:pPr algn="l" fontAlgn="t"/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 hMerge="1">
                  <a:txBody>
                    <a:bodyPr/>
                    <a:lstStyle/>
                    <a:p>
                      <a:pPr algn="l" fontAlgn="t"/>
                      <a:endParaRPr lang="nl-N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 hMerge="1">
                  <a:txBody>
                    <a:bodyPr/>
                    <a:lstStyle/>
                    <a:p>
                      <a:pPr algn="l" fontAlgn="t"/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 hMerge="1">
                  <a:txBody>
                    <a:bodyPr/>
                    <a:lstStyle/>
                    <a:p>
                      <a:pPr algn="l" fontAlgn="t"/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extLst>
                  <a:ext uri="{0D108BD9-81ED-4DB2-BD59-A6C34878D82A}">
                    <a16:rowId xmlns:a16="http://schemas.microsoft.com/office/drawing/2014/main" val="4120017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5594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4CF8F6-3739-4B31-8902-821F48F2F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672" y="0"/>
            <a:ext cx="4615542" cy="1143000"/>
          </a:xfrm>
        </p:spPr>
        <p:txBody>
          <a:bodyPr>
            <a:normAutofit/>
          </a:bodyPr>
          <a:lstStyle/>
          <a:p>
            <a:r>
              <a:rPr lang="nl-NL" sz="2000" dirty="0"/>
              <a:t>Extra: Webpublicatie IMKL document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465FF0D-5926-4C3F-AF95-FD7B06345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3" y="1143000"/>
            <a:ext cx="6705600" cy="23145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7F64F1D0-982F-465E-9478-49EE0D399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14" y="3973285"/>
            <a:ext cx="4953000" cy="2209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FC978F77-2EAA-4FB0-9A84-D7350326F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7421" y="2564946"/>
            <a:ext cx="4819650" cy="23336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9842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3BCECD-41CF-4323-B3F2-1FFE451E1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1" y="1705372"/>
            <a:ext cx="2525486" cy="1143000"/>
          </a:xfrm>
        </p:spPr>
        <p:txBody>
          <a:bodyPr>
            <a:normAutofit fontScale="90000"/>
          </a:bodyPr>
          <a:lstStyle/>
          <a:p>
            <a:r>
              <a:rPr lang="nl-NL" dirty="0"/>
              <a:t>Niet meer in pdf maar in een web</a:t>
            </a:r>
            <a:br>
              <a:rPr lang="nl-NL" dirty="0"/>
            </a:br>
            <a:r>
              <a:rPr lang="nl-NL" dirty="0"/>
              <a:t>publicatie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251FDC3-0345-404B-8AA5-6E470CBBD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024" y="0"/>
            <a:ext cx="8920976" cy="6858000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579C4DF2-0B68-4C2B-AA53-56064EBCDE47}"/>
              </a:ext>
            </a:extLst>
          </p:cNvPr>
          <p:cNvSpPr txBox="1"/>
          <p:nvPr/>
        </p:nvSpPr>
        <p:spPr>
          <a:xfrm>
            <a:off x="210003" y="5209957"/>
            <a:ext cx="25254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https://docs.geostandaarden.nl/cvgg/img/</a:t>
            </a:r>
            <a:endParaRPr lang="nl-NL" dirty="0"/>
          </a:p>
          <a:p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2623850E-4628-4222-9C8D-66170E2F942E}"/>
              </a:ext>
            </a:extLst>
          </p:cNvPr>
          <p:cNvSpPr txBox="1"/>
          <p:nvPr/>
        </p:nvSpPr>
        <p:spPr>
          <a:xfrm>
            <a:off x="250371" y="4009628"/>
            <a:ext cx="24447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4"/>
              </a:rPr>
              <a:t>https://docs.geostandaarden.nl/bgt/visualisatie/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60769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F3E587-E6C7-43F3-A7E0-BC600B938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357" y="0"/>
            <a:ext cx="3129643" cy="1143000"/>
          </a:xfrm>
        </p:spPr>
        <p:txBody>
          <a:bodyPr/>
          <a:lstStyle/>
          <a:p>
            <a:r>
              <a:rPr lang="nl-NL" dirty="0"/>
              <a:t>Proces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026E8B3-C996-47C0-A17E-956357E74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8800"/>
            <a:ext cx="11582400" cy="2605371"/>
          </a:xfrm>
        </p:spPr>
        <p:txBody>
          <a:bodyPr>
            <a:normAutofit fontScale="85000" lnSpcReduction="10000"/>
          </a:bodyPr>
          <a:lstStyle/>
          <a:p>
            <a:r>
              <a:rPr lang="nl-NL" dirty="0"/>
              <a:t>Resultaat v/d consultatie publiceren (publiek of individueel?)</a:t>
            </a:r>
          </a:p>
          <a:p>
            <a:r>
              <a:rPr lang="nl-NL" dirty="0"/>
              <a:t>Release </a:t>
            </a:r>
            <a:r>
              <a:rPr lang="nl-NL" dirty="0" err="1"/>
              <a:t>candidate</a:t>
            </a:r>
            <a:r>
              <a:rPr lang="nl-NL" dirty="0"/>
              <a:t> extern publiceren (+ 1 week)</a:t>
            </a:r>
          </a:p>
          <a:p>
            <a:r>
              <a:rPr lang="nl-NL" dirty="0"/>
              <a:t>Toewerken naar definitieve versie (+ 1 week + 1 maand)</a:t>
            </a:r>
          </a:p>
          <a:p>
            <a:r>
              <a:rPr lang="nl-NL" dirty="0"/>
              <a:t>Vaststellen definitieve versie</a:t>
            </a:r>
          </a:p>
          <a:p>
            <a:r>
              <a:rPr lang="nl-NL" dirty="0"/>
              <a:t>Publiceren definitieve versie</a:t>
            </a:r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E991792E-F300-4164-9D32-240C99247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726761"/>
              </p:ext>
            </p:extLst>
          </p:nvPr>
        </p:nvGraphicFramePr>
        <p:xfrm>
          <a:off x="124393" y="4479891"/>
          <a:ext cx="11943214" cy="5659983"/>
        </p:xfrm>
        <a:graphic>
          <a:graphicData uri="http://schemas.openxmlformats.org/drawingml/2006/table">
            <a:tbl>
              <a:tblPr/>
              <a:tblGrid>
                <a:gridCol w="2409125">
                  <a:extLst>
                    <a:ext uri="{9D8B030D-6E8A-4147-A177-3AD203B41FA5}">
                      <a16:colId xmlns:a16="http://schemas.microsoft.com/office/drawing/2014/main" val="1723941186"/>
                    </a:ext>
                  </a:extLst>
                </a:gridCol>
                <a:gridCol w="171844">
                  <a:extLst>
                    <a:ext uri="{9D8B030D-6E8A-4147-A177-3AD203B41FA5}">
                      <a16:colId xmlns:a16="http://schemas.microsoft.com/office/drawing/2014/main" val="1466125592"/>
                    </a:ext>
                  </a:extLst>
                </a:gridCol>
                <a:gridCol w="109057">
                  <a:extLst>
                    <a:ext uri="{9D8B030D-6E8A-4147-A177-3AD203B41FA5}">
                      <a16:colId xmlns:a16="http://schemas.microsoft.com/office/drawing/2014/main" val="2239875775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1974631680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297342901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2130964123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657702746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3273512709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3418213739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2457974358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703834206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670495943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19744634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706400269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4218871396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705464795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2788597309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218640362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584483612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3583568018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1274387630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1142944747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382336201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662756704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1375119238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2673787509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448839743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2209889244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2554221766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3488704483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1634702515"/>
                    </a:ext>
                  </a:extLst>
                </a:gridCol>
              </a:tblGrid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mei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juni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juli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sept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okt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0332993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217535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1)IMKL standaard bijwerken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B4C6E7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B4C6E7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B4C6E7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B4C6E7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B4C6E7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B4C6E7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183390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2)TCS werkversie akkoord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B4C6E7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B4C6E7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r>
                        <a:rPr lang="nl-NL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B4C6E7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105328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3)Consultatie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972194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4a) Onwikkelen Release candidate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6904466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4b) TCS review op consultatie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995337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5)Vaststellen/publiceren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741523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4540890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UML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9067077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Modeldoc</a:t>
                      </a:r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305423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Objectcatalogus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24845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ExtraRegels.xls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036676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Waardelijsten/inhoud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715469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Begrippen/NL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378020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XSD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5838945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VisualisatieDoc</a:t>
                      </a:r>
                      <a:endParaRPr lang="nl-NL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246778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Volgorde attributen voor visualisatie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481065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SLD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798164"/>
                  </a:ext>
                </a:extLst>
              </a:tr>
              <a:tr h="251272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Symbolen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521971"/>
                  </a:ext>
                </a:extLst>
              </a:tr>
              <a:tr h="132250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Conceptenregister/begrippen in NL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892309"/>
                  </a:ext>
                </a:extLst>
              </a:tr>
              <a:tr h="132250"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2890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635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A4B1AC-8F68-464E-BD1B-087577123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30A25CB-BFFB-407E-93D3-E8C7F73D0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74351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64A346F1-3912-4818-84C0-651559DB6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27" y="0"/>
            <a:ext cx="11984946" cy="6858000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F1A530B5-AE81-4CC8-BE30-EA102A61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5943" y="5283200"/>
            <a:ext cx="2697843" cy="1143000"/>
          </a:xfrm>
        </p:spPr>
        <p:txBody>
          <a:bodyPr>
            <a:noAutofit/>
          </a:bodyPr>
          <a:lstStyle/>
          <a:p>
            <a:r>
              <a:rPr lang="nl-NL" sz="1400" dirty="0" err="1"/>
              <a:t>Muddi</a:t>
            </a:r>
            <a:r>
              <a:rPr lang="nl-NL" sz="1400" dirty="0"/>
              <a:t> – Model </a:t>
            </a:r>
            <a:r>
              <a:rPr lang="nl-NL" sz="1400" dirty="0" err="1"/>
              <a:t>for</a:t>
            </a:r>
            <a:r>
              <a:rPr lang="nl-NL" sz="1400" dirty="0"/>
              <a:t> underground data </a:t>
            </a:r>
            <a:r>
              <a:rPr lang="nl-NL" sz="1400" dirty="0" err="1"/>
              <a:t>definition</a:t>
            </a:r>
            <a:r>
              <a:rPr lang="nl-NL" sz="1400" dirty="0"/>
              <a:t> </a:t>
            </a:r>
            <a:r>
              <a:rPr lang="nl-NL" sz="1400" dirty="0" err="1"/>
              <a:t>and</a:t>
            </a:r>
            <a:r>
              <a:rPr lang="nl-NL" sz="1400" dirty="0"/>
              <a:t> </a:t>
            </a:r>
            <a:r>
              <a:rPr lang="nl-NL" sz="1400" dirty="0" err="1"/>
              <a:t>integration</a:t>
            </a:r>
            <a:r>
              <a:rPr lang="nl-NL" sz="1400" dirty="0"/>
              <a:t> (OGC)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490C9032-BC83-4395-8AD7-35F3116ACE59}"/>
              </a:ext>
            </a:extLst>
          </p:cNvPr>
          <p:cNvSpPr txBox="1"/>
          <p:nvPr/>
        </p:nvSpPr>
        <p:spPr>
          <a:xfrm>
            <a:off x="103527" y="0"/>
            <a:ext cx="37318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Internationale standaard voor underground infra - in ontwikkeling</a:t>
            </a:r>
          </a:p>
        </p:txBody>
      </p:sp>
    </p:spTree>
    <p:extLst>
      <p:ext uri="{BB962C8B-B14F-4D97-AF65-F5344CB8AC3E}">
        <p14:creationId xmlns:p14="http://schemas.microsoft.com/office/powerpoint/2010/main" val="369452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al 1">
            <a:extLst>
              <a:ext uri="{FF2B5EF4-FFF2-40B4-BE49-F238E27FC236}">
                <a16:creationId xmlns:a16="http://schemas.microsoft.com/office/drawing/2014/main" id="{62100FD5-515A-4C49-B0D2-FE308FAACAFF}"/>
              </a:ext>
            </a:extLst>
          </p:cNvPr>
          <p:cNvSpPr/>
          <p:nvPr/>
        </p:nvSpPr>
        <p:spPr>
          <a:xfrm>
            <a:off x="7368244" y="3954431"/>
            <a:ext cx="1821191" cy="170243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Ondertitel 2">
            <a:extLst>
              <a:ext uri="{FF2B5EF4-FFF2-40B4-BE49-F238E27FC236}">
                <a16:creationId xmlns:a16="http://schemas.microsoft.com/office/drawing/2014/main" id="{4D66534F-AF25-40E0-B394-207C72A288D1}"/>
              </a:ext>
            </a:extLst>
          </p:cNvPr>
          <p:cNvSpPr txBox="1">
            <a:spLocks/>
          </p:cNvSpPr>
          <p:nvPr/>
        </p:nvSpPr>
        <p:spPr>
          <a:xfrm>
            <a:off x="0" y="142342"/>
            <a:ext cx="12192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133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/>
              <a:t>standaard IMKL2.0                              Proces update</a:t>
            </a:r>
          </a:p>
        </p:txBody>
      </p:sp>
      <p:grpSp>
        <p:nvGrpSpPr>
          <p:cNvPr id="19" name="Groep 18">
            <a:extLst>
              <a:ext uri="{FF2B5EF4-FFF2-40B4-BE49-F238E27FC236}">
                <a16:creationId xmlns:a16="http://schemas.microsoft.com/office/drawing/2014/main" id="{78019F04-576A-4324-9C6E-2F94BFBB3053}"/>
              </a:ext>
            </a:extLst>
          </p:cNvPr>
          <p:cNvGrpSpPr/>
          <p:nvPr/>
        </p:nvGrpSpPr>
        <p:grpSpPr>
          <a:xfrm>
            <a:off x="142875" y="2110318"/>
            <a:ext cx="11259209" cy="4199753"/>
            <a:chOff x="142875" y="2110318"/>
            <a:chExt cx="11259209" cy="4199753"/>
          </a:xfrm>
        </p:grpSpPr>
        <p:sp>
          <p:nvSpPr>
            <p:cNvPr id="5" name="Rechthoek 4">
              <a:extLst>
                <a:ext uri="{FF2B5EF4-FFF2-40B4-BE49-F238E27FC236}">
                  <a16:creationId xmlns:a16="http://schemas.microsoft.com/office/drawing/2014/main" id="{790A237F-D75C-402D-B421-FB93D78877B0}"/>
                </a:ext>
              </a:extLst>
            </p:cNvPr>
            <p:cNvSpPr/>
            <p:nvPr/>
          </p:nvSpPr>
          <p:spPr>
            <a:xfrm>
              <a:off x="1145833" y="3059668"/>
              <a:ext cx="29261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"/>
              <a:r>
                <a:rPr lang="nl-NL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1) IMKL standaard bijwerken</a:t>
              </a:r>
            </a:p>
          </p:txBody>
        </p:sp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592ECE4F-8FEA-4487-811F-BC17CD3AFB08}"/>
                </a:ext>
              </a:extLst>
            </p:cNvPr>
            <p:cNvSpPr/>
            <p:nvPr/>
          </p:nvSpPr>
          <p:spPr>
            <a:xfrm>
              <a:off x="3356932" y="3771385"/>
              <a:ext cx="26914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"/>
              <a:r>
                <a:rPr lang="nl-NL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2) TCS werkversie akkoord</a:t>
              </a:r>
            </a:p>
          </p:txBody>
        </p:sp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F5951913-B925-40CA-83EB-9F2872AD5339}"/>
                </a:ext>
              </a:extLst>
            </p:cNvPr>
            <p:cNvSpPr/>
            <p:nvPr/>
          </p:nvSpPr>
          <p:spPr>
            <a:xfrm>
              <a:off x="5485079" y="4436318"/>
              <a:ext cx="15075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"/>
              <a:r>
                <a:rPr lang="nl-NL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3) Consultatie</a:t>
              </a:r>
            </a:p>
          </p:txBody>
        </p:sp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571A0A8C-4800-4D39-A539-75584A2BE92A}"/>
                </a:ext>
              </a:extLst>
            </p:cNvPr>
            <p:cNvSpPr/>
            <p:nvPr/>
          </p:nvSpPr>
          <p:spPr>
            <a:xfrm>
              <a:off x="6818243" y="5124643"/>
              <a:ext cx="21530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"/>
              <a:r>
                <a:rPr lang="nl-NL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4) Release </a:t>
              </a:r>
              <a:r>
                <a:rPr lang="nl-NL" b="1" dirty="0" err="1">
                  <a:solidFill>
                    <a:srgbClr val="000000"/>
                  </a:solidFill>
                  <a:latin typeface="Calibri" panose="020F0502020204030204" pitchFamily="34" charset="0"/>
                </a:rPr>
                <a:t>candidate</a:t>
              </a:r>
              <a:endParaRPr lang="nl-NL" b="1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B3845085-4147-4583-BA4F-8A2A8679E8B4}"/>
                </a:ext>
              </a:extLst>
            </p:cNvPr>
            <p:cNvSpPr/>
            <p:nvPr/>
          </p:nvSpPr>
          <p:spPr>
            <a:xfrm>
              <a:off x="8824968" y="5940739"/>
              <a:ext cx="25771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"/>
              <a:r>
                <a:rPr lang="nl-NL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5) Vaststellen/publiceren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11628A58-3721-41CC-A080-F7AC8D4F51CD}"/>
                </a:ext>
              </a:extLst>
            </p:cNvPr>
            <p:cNvSpPr/>
            <p:nvPr/>
          </p:nvSpPr>
          <p:spPr>
            <a:xfrm>
              <a:off x="142875" y="2110318"/>
              <a:ext cx="21519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"/>
              <a:r>
                <a:rPr lang="nl-NL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0) Issues beoordelen</a:t>
              </a:r>
            </a:p>
          </p:txBody>
        </p:sp>
        <p:sp>
          <p:nvSpPr>
            <p:cNvPr id="11" name="Pijl: gebogen 10">
              <a:extLst>
                <a:ext uri="{FF2B5EF4-FFF2-40B4-BE49-F238E27FC236}">
                  <a16:creationId xmlns:a16="http://schemas.microsoft.com/office/drawing/2014/main" id="{467C226D-0BD0-4B4F-9FB8-BC41FB300C19}"/>
                </a:ext>
              </a:extLst>
            </p:cNvPr>
            <p:cNvSpPr/>
            <p:nvPr/>
          </p:nvSpPr>
          <p:spPr>
            <a:xfrm rot="5400000">
              <a:off x="2294811" y="2294984"/>
              <a:ext cx="607593" cy="449619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12" name="Pijl: gebogen 11">
              <a:extLst>
                <a:ext uri="{FF2B5EF4-FFF2-40B4-BE49-F238E27FC236}">
                  <a16:creationId xmlns:a16="http://schemas.microsoft.com/office/drawing/2014/main" id="{27E07BC7-3217-4D4D-BE5F-D640A8E1BE01}"/>
                </a:ext>
              </a:extLst>
            </p:cNvPr>
            <p:cNvSpPr/>
            <p:nvPr/>
          </p:nvSpPr>
          <p:spPr>
            <a:xfrm rot="5400000">
              <a:off x="4174047" y="3179541"/>
              <a:ext cx="607593" cy="449619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13" name="Pijl: gebogen 12">
              <a:extLst>
                <a:ext uri="{FF2B5EF4-FFF2-40B4-BE49-F238E27FC236}">
                  <a16:creationId xmlns:a16="http://schemas.microsoft.com/office/drawing/2014/main" id="{86394F5A-EE99-4A4F-B5FD-ACA4D1FD4572}"/>
                </a:ext>
              </a:extLst>
            </p:cNvPr>
            <p:cNvSpPr/>
            <p:nvPr/>
          </p:nvSpPr>
          <p:spPr>
            <a:xfrm rot="5400000">
              <a:off x="5969387" y="3938704"/>
              <a:ext cx="607593" cy="449619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14" name="Pijl: gebogen 13">
              <a:extLst>
                <a:ext uri="{FF2B5EF4-FFF2-40B4-BE49-F238E27FC236}">
                  <a16:creationId xmlns:a16="http://schemas.microsoft.com/office/drawing/2014/main" id="{6AE63E7F-47F3-4A82-AF55-DD85B9C4467C}"/>
                </a:ext>
              </a:extLst>
            </p:cNvPr>
            <p:cNvSpPr/>
            <p:nvPr/>
          </p:nvSpPr>
          <p:spPr>
            <a:xfrm rot="5400000">
              <a:off x="7366182" y="4620200"/>
              <a:ext cx="607593" cy="449619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15" name="Pijl: gebogen 14">
              <a:extLst>
                <a:ext uri="{FF2B5EF4-FFF2-40B4-BE49-F238E27FC236}">
                  <a16:creationId xmlns:a16="http://schemas.microsoft.com/office/drawing/2014/main" id="{2A374A22-EB43-4C68-9496-BE671942181E}"/>
                </a:ext>
              </a:extLst>
            </p:cNvPr>
            <p:cNvSpPr/>
            <p:nvPr/>
          </p:nvSpPr>
          <p:spPr>
            <a:xfrm rot="5400000">
              <a:off x="9146705" y="5349745"/>
              <a:ext cx="607593" cy="449619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3D6B5C13-077F-4787-8C86-0E98A13236EE}"/>
                </a:ext>
              </a:extLst>
            </p:cNvPr>
            <p:cNvSpPr/>
            <p:nvPr/>
          </p:nvSpPr>
          <p:spPr>
            <a:xfrm>
              <a:off x="8717954" y="3658938"/>
              <a:ext cx="1453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"/>
              <a:r>
                <a:rPr lang="nl-NL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TCS evaluatie</a:t>
              </a:r>
            </a:p>
          </p:txBody>
        </p:sp>
        <p:cxnSp>
          <p:nvCxnSpPr>
            <p:cNvPr id="17" name="Rechte verbindingslijn met pijl 16">
              <a:extLst>
                <a:ext uri="{FF2B5EF4-FFF2-40B4-BE49-F238E27FC236}">
                  <a16:creationId xmlns:a16="http://schemas.microsoft.com/office/drawing/2014/main" id="{8BD5D616-2008-414D-ADE4-8CC187C923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55966" y="3956051"/>
              <a:ext cx="1045109" cy="4802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chte verbindingslijn met pijl 17">
              <a:extLst>
                <a:ext uri="{FF2B5EF4-FFF2-40B4-BE49-F238E27FC236}">
                  <a16:creationId xmlns:a16="http://schemas.microsoft.com/office/drawing/2014/main" id="{E63BA8E4-6801-457A-9EC1-DB75401995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1075" y="4074390"/>
              <a:ext cx="588360" cy="9453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1621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76AE3F-5AA4-4F7A-934C-41AD05235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755"/>
            <a:ext cx="5022453" cy="932723"/>
          </a:xfrm>
        </p:spPr>
        <p:txBody>
          <a:bodyPr>
            <a:normAutofit fontScale="90000"/>
          </a:bodyPr>
          <a:lstStyle/>
          <a:p>
            <a:r>
              <a:rPr lang="nl-NL" dirty="0"/>
              <a:t>Planning en uitvoering</a:t>
            </a:r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06D67CE9-81B3-49E4-A561-8A78F830EE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263113"/>
              </p:ext>
            </p:extLst>
          </p:nvPr>
        </p:nvGraphicFramePr>
        <p:xfrm>
          <a:off x="0" y="1018233"/>
          <a:ext cx="11943214" cy="5659983"/>
        </p:xfrm>
        <a:graphic>
          <a:graphicData uri="http://schemas.openxmlformats.org/drawingml/2006/table">
            <a:tbl>
              <a:tblPr/>
              <a:tblGrid>
                <a:gridCol w="2409125">
                  <a:extLst>
                    <a:ext uri="{9D8B030D-6E8A-4147-A177-3AD203B41FA5}">
                      <a16:colId xmlns:a16="http://schemas.microsoft.com/office/drawing/2014/main" val="1723941186"/>
                    </a:ext>
                  </a:extLst>
                </a:gridCol>
                <a:gridCol w="171844">
                  <a:extLst>
                    <a:ext uri="{9D8B030D-6E8A-4147-A177-3AD203B41FA5}">
                      <a16:colId xmlns:a16="http://schemas.microsoft.com/office/drawing/2014/main" val="1466125592"/>
                    </a:ext>
                  </a:extLst>
                </a:gridCol>
                <a:gridCol w="109057">
                  <a:extLst>
                    <a:ext uri="{9D8B030D-6E8A-4147-A177-3AD203B41FA5}">
                      <a16:colId xmlns:a16="http://schemas.microsoft.com/office/drawing/2014/main" val="2239875775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1974631680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297342901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2130964123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657702746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3273512709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3418213739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2457974358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703834206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670495943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19744634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706400269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4218871396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705464795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2788597309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218640362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584483612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3583568018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1274387630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1142944747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382336201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662756704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1375119238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2673787509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448839743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2209889244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2554221766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3488704483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1634702515"/>
                    </a:ext>
                  </a:extLst>
                </a:gridCol>
              </a:tblGrid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mei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juni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juli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sept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okt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0332993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217535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1)IMKL standaard bijwerken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B4C6E7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B4C6E7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B4C6E7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B4C6E7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B4C6E7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B4C6E7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183390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2)TCS werkversie akkoord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B4C6E7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B4C6E7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r>
                        <a:rPr lang="nl-NL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B4C6E7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105328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3)Consultatie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972194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4a) Onwikkelen Release candidate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6904466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4b) TCS review op consultatie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995337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5)Vaststellen/publiceren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8000"/>
                          </a:highlight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8000"/>
                          </a:highlight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741523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4540890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UML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9067077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Modeldoc</a:t>
                      </a:r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305423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Objectcatalogus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24845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ExtraRegels.xls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036676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Waardelijsten/inhoud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715469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Begrippen/NL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378020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XSD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5838945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VisualisatieDoc</a:t>
                      </a:r>
                      <a:endParaRPr lang="nl-NL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246778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Volgorde attributen voor visualisatie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r>
                        <a:rPr lang="nl-NL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481065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SLD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798164"/>
                  </a:ext>
                </a:extLst>
              </a:tr>
              <a:tr h="251272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Symbolen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521971"/>
                  </a:ext>
                </a:extLst>
              </a:tr>
              <a:tr h="132250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Conceptenregister/begrippen in NL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892309"/>
                  </a:ext>
                </a:extLst>
              </a:tr>
              <a:tr h="132250"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289063"/>
                  </a:ext>
                </a:extLst>
              </a:tr>
            </a:tbl>
          </a:graphicData>
        </a:graphic>
      </p:graphicFrame>
      <p:sp>
        <p:nvSpPr>
          <p:cNvPr id="3" name="Rechthoek 2">
            <a:extLst>
              <a:ext uri="{FF2B5EF4-FFF2-40B4-BE49-F238E27FC236}">
                <a16:creationId xmlns:a16="http://schemas.microsoft.com/office/drawing/2014/main" id="{DDE82341-B015-4AAA-8848-D7296BBAFC26}"/>
              </a:ext>
            </a:extLst>
          </p:cNvPr>
          <p:cNvSpPr/>
          <p:nvPr/>
        </p:nvSpPr>
        <p:spPr>
          <a:xfrm>
            <a:off x="2639615" y="932723"/>
            <a:ext cx="6326585" cy="59252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nl-NL" sz="240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6969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F520BE1D-8EAF-480A-BD1F-DF1C7D956FB8}"/>
              </a:ext>
            </a:extLst>
          </p:cNvPr>
          <p:cNvSpPr txBox="1">
            <a:spLocks/>
          </p:cNvSpPr>
          <p:nvPr/>
        </p:nvSpPr>
        <p:spPr>
          <a:xfrm>
            <a:off x="-1524000" y="1705372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121917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nl-NL" dirty="0"/>
              <a:t>Aanpassing sinds 4 september</a:t>
            </a:r>
          </a:p>
        </p:txBody>
      </p:sp>
    </p:spTree>
    <p:extLst>
      <p:ext uri="{BB962C8B-B14F-4D97-AF65-F5344CB8AC3E}">
        <p14:creationId xmlns:p14="http://schemas.microsoft.com/office/powerpoint/2010/main" val="3237514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0B97D1CD-609F-4C28-BBF7-A357C7225A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275949"/>
              </p:ext>
            </p:extLst>
          </p:nvPr>
        </p:nvGraphicFramePr>
        <p:xfrm>
          <a:off x="608572" y="1574788"/>
          <a:ext cx="9132328" cy="4686313"/>
        </p:xfrm>
        <a:graphic>
          <a:graphicData uri="http://schemas.openxmlformats.org/drawingml/2006/table">
            <a:tbl>
              <a:tblPr/>
              <a:tblGrid>
                <a:gridCol w="994926">
                  <a:extLst>
                    <a:ext uri="{9D8B030D-6E8A-4147-A177-3AD203B41FA5}">
                      <a16:colId xmlns:a16="http://schemas.microsoft.com/office/drawing/2014/main" val="3198456601"/>
                    </a:ext>
                  </a:extLst>
                </a:gridCol>
                <a:gridCol w="1542592">
                  <a:extLst>
                    <a:ext uri="{9D8B030D-6E8A-4147-A177-3AD203B41FA5}">
                      <a16:colId xmlns:a16="http://schemas.microsoft.com/office/drawing/2014/main" val="340727939"/>
                    </a:ext>
                  </a:extLst>
                </a:gridCol>
                <a:gridCol w="266986">
                  <a:extLst>
                    <a:ext uri="{9D8B030D-6E8A-4147-A177-3AD203B41FA5}">
                      <a16:colId xmlns:a16="http://schemas.microsoft.com/office/drawing/2014/main" val="490619240"/>
                    </a:ext>
                  </a:extLst>
                </a:gridCol>
                <a:gridCol w="228194">
                  <a:extLst>
                    <a:ext uri="{9D8B030D-6E8A-4147-A177-3AD203B41FA5}">
                      <a16:colId xmlns:a16="http://schemas.microsoft.com/office/drawing/2014/main" val="3313274358"/>
                    </a:ext>
                  </a:extLst>
                </a:gridCol>
                <a:gridCol w="1852937">
                  <a:extLst>
                    <a:ext uri="{9D8B030D-6E8A-4147-A177-3AD203B41FA5}">
                      <a16:colId xmlns:a16="http://schemas.microsoft.com/office/drawing/2014/main" val="2335299654"/>
                    </a:ext>
                  </a:extLst>
                </a:gridCol>
                <a:gridCol w="1827835">
                  <a:extLst>
                    <a:ext uri="{9D8B030D-6E8A-4147-A177-3AD203B41FA5}">
                      <a16:colId xmlns:a16="http://schemas.microsoft.com/office/drawing/2014/main" val="148628822"/>
                    </a:ext>
                  </a:extLst>
                </a:gridCol>
                <a:gridCol w="1706892">
                  <a:extLst>
                    <a:ext uri="{9D8B030D-6E8A-4147-A177-3AD203B41FA5}">
                      <a16:colId xmlns:a16="http://schemas.microsoft.com/office/drawing/2014/main" val="3342777950"/>
                    </a:ext>
                  </a:extLst>
                </a:gridCol>
                <a:gridCol w="711966">
                  <a:extLst>
                    <a:ext uri="{9D8B030D-6E8A-4147-A177-3AD203B41FA5}">
                      <a16:colId xmlns:a16="http://schemas.microsoft.com/office/drawing/2014/main" val="2381806585"/>
                    </a:ext>
                  </a:extLst>
                </a:gridCol>
              </a:tblGrid>
              <a:tr h="671850">
                <a:tc>
                  <a:txBody>
                    <a:bodyPr/>
                    <a:lstStyle/>
                    <a:p>
                      <a:pPr algn="l" fontAlgn="t"/>
                      <a:r>
                        <a:rPr lang="nl-N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Kies document/dropdown lijst</a:t>
                      </a:r>
                    </a:p>
                  </a:txBody>
                  <a:tcPr marL="4688" marR="4688" marT="468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paragraaf # of blz</a:t>
                      </a:r>
                    </a:p>
                  </a:txBody>
                  <a:tcPr marL="4688" marR="4688" marT="468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afbeelding #</a:t>
                      </a:r>
                    </a:p>
                  </a:txBody>
                  <a:tcPr marL="4688" marR="4688" marT="468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Tabblad/rijnummer</a:t>
                      </a:r>
                    </a:p>
                  </a:txBody>
                  <a:tcPr marL="4688" marR="4688" marT="468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Opmerking</a:t>
                      </a:r>
                    </a:p>
                  </a:txBody>
                  <a:tcPr marL="4688" marR="4688" marT="468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Verbetervoorstel</a:t>
                      </a:r>
                    </a:p>
                  </a:txBody>
                  <a:tcPr marL="4688" marR="4688" marT="468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Behandeling</a:t>
                      </a:r>
                    </a:p>
                  </a:txBody>
                  <a:tcPr marL="4688" marR="4688" marT="468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verwerkt (x)</a:t>
                      </a:r>
                    </a:p>
                  </a:txBody>
                  <a:tcPr marL="4688" marR="4688" marT="468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459337"/>
                  </a:ext>
                </a:extLst>
              </a:tr>
              <a:tr h="1099066">
                <a:tc>
                  <a:txBody>
                    <a:bodyPr/>
                    <a:lstStyle/>
                    <a:p>
                      <a:pPr algn="l" fontAlgn="t"/>
                      <a: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1-IMKL Modeldocument</a:t>
                      </a:r>
                    </a:p>
                  </a:txBody>
                  <a:tcPr marL="4688" marR="4688" marT="468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1a. IMKL-Dataspecificatie-2.0cons, pag. 26, laatste alinea "extra detailinfo"</a:t>
                      </a:r>
                    </a:p>
                  </a:txBody>
                  <a:tcPr marL="4688" marR="4688" marT="468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88" marR="4688" marT="468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88" marR="4688" marT="468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 de alinea "extra detailinfo" staat een verwijzing naar paragraaf 5.2.15 voor de huisaansluiting. In par. 5.2.15 staat echter niets vermeld over huisaansluitingen.</a:t>
                      </a:r>
                      <a:b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 par. 5.2.12 (Leidingelement) wel, wellicht is dat de juiste verwijzing.</a:t>
                      </a:r>
                    </a:p>
                  </a:txBody>
                  <a:tcPr marL="4688" marR="4688" marT="468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88" marR="4688" marT="468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accepted: verwijzing moet naar 5.2.12</a:t>
                      </a:r>
                    </a:p>
                  </a:txBody>
                  <a:tcPr marL="4688" marR="4688" marT="468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4688" marR="4688" marT="468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964639"/>
                  </a:ext>
                </a:extLst>
              </a:tr>
              <a:tr h="1465422">
                <a:tc>
                  <a:txBody>
                    <a:bodyPr/>
                    <a:lstStyle/>
                    <a:p>
                      <a:pPr algn="l" fontAlgn="t"/>
                      <a: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1-IMKL Modeldocument</a:t>
                      </a:r>
                    </a:p>
                  </a:txBody>
                  <a:tcPr marL="4688" marR="4688" marT="468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1a. IMKL-Dataspecificatie-2.0cons, pag. 58, par. 5.3</a:t>
                      </a:r>
                    </a:p>
                  </a:txBody>
                  <a:tcPr marL="4688" marR="4688" marT="468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88" marR="4688" marT="468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88" marR="4688" marT="468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 zin is nu: "Bij de ontwikkeling van IMKL is er afstemming geweest met deze drie toepassingen en zijn resultaten daarvan</a:t>
                      </a:r>
                      <a:b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 aparte profielen opgenomen. De volgende paragrafen beschrijven die profielen.".</a:t>
                      </a:r>
                      <a:b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Van de oorspronkelijk drie toepassingen is EC61 geschrapt, het dient dus gewijzigd te worden in: "twee toepassingen".</a:t>
                      </a:r>
                    </a:p>
                  </a:txBody>
                  <a:tcPr marL="4688" marR="4688" marT="468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88" marR="4688" marT="468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accepted: … afstemming geweest met deze twee toepassingen </a:t>
                      </a:r>
                    </a:p>
                  </a:txBody>
                  <a:tcPr marL="4688" marR="4688" marT="468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4688" marR="4688" marT="468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1009957"/>
                  </a:ext>
                </a:extLst>
              </a:tr>
              <a:tr h="1449975">
                <a:tc>
                  <a:txBody>
                    <a:bodyPr/>
                    <a:lstStyle/>
                    <a:p>
                      <a:pPr algn="l" fontAlgn="t"/>
                      <a: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1-IMKL Modeldocument</a:t>
                      </a:r>
                    </a:p>
                  </a:txBody>
                  <a:tcPr marL="4688" marR="4688" marT="468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1a. IMKL-Dataspecificatie-2.0cons, pag. 42, par. 5.2.15</a:t>
                      </a:r>
                    </a:p>
                  </a:txBody>
                  <a:tcPr marL="4688" marR="4688" marT="468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figuur 5.13</a:t>
                      </a:r>
                    </a:p>
                  </a:txBody>
                  <a:tcPr marL="4688" marR="4688" marT="468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88" marR="4688" marT="468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 de omschrijving van fig. 5.13 staat: "Bijvoorbeeld een kabelbed verwijst optioneel naar de</a:t>
                      </a:r>
                      <a:b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kabels die er in liggen; een mantelbuis kan verwijzen naar de kabels het bevat."</a:t>
                      </a:r>
                      <a:b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 wijzigen naar: Bijvoorbeeld een kabelbed verwijst optioneel naar de</a:t>
                      </a:r>
                      <a:b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kabels die er in liggen; een mantelbuis kan verwijzen naar de kabels </a:t>
                      </a:r>
                      <a:r>
                        <a:rPr lang="nl-NL" sz="700" b="1" i="1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die</a:t>
                      </a:r>
                      <a: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het bevat."</a:t>
                      </a:r>
                      <a:b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nl-N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88" marR="4688" marT="468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88" marR="4688" marT="468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accepted: ...kabels die het bevat</a:t>
                      </a:r>
                    </a:p>
                  </a:txBody>
                  <a:tcPr marL="4688" marR="4688" marT="468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4688" marR="4688" marT="468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3633979"/>
                  </a:ext>
                </a:extLst>
              </a:tr>
            </a:tbl>
          </a:graphicData>
        </a:graphic>
      </p:graphicFrame>
      <p:sp>
        <p:nvSpPr>
          <p:cNvPr id="5" name="Titel 1">
            <a:extLst>
              <a:ext uri="{FF2B5EF4-FFF2-40B4-BE49-F238E27FC236}">
                <a16:creationId xmlns:a16="http://schemas.microsoft.com/office/drawing/2014/main" id="{5A0CDA5F-413E-4C8A-AB05-099287535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755"/>
            <a:ext cx="5022453" cy="932723"/>
          </a:xfrm>
        </p:spPr>
        <p:txBody>
          <a:bodyPr>
            <a:normAutofit/>
          </a:bodyPr>
          <a:lstStyle/>
          <a:p>
            <a:r>
              <a:rPr lang="nl-NL" dirty="0"/>
              <a:t>Consultatie verwerkt</a:t>
            </a:r>
          </a:p>
        </p:txBody>
      </p:sp>
    </p:spTree>
    <p:extLst>
      <p:ext uri="{BB962C8B-B14F-4D97-AF65-F5344CB8AC3E}">
        <p14:creationId xmlns:p14="http://schemas.microsoft.com/office/powerpoint/2010/main" val="2586686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A58BA9EC-B3B1-42A1-A097-849B42837E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573653"/>
              </p:ext>
            </p:extLst>
          </p:nvPr>
        </p:nvGraphicFramePr>
        <p:xfrm>
          <a:off x="250371" y="1998892"/>
          <a:ext cx="11440885" cy="41241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0116">
                  <a:extLst>
                    <a:ext uri="{9D8B030D-6E8A-4147-A177-3AD203B41FA5}">
                      <a16:colId xmlns:a16="http://schemas.microsoft.com/office/drawing/2014/main" val="746078634"/>
                    </a:ext>
                  </a:extLst>
                </a:gridCol>
                <a:gridCol w="2231585">
                  <a:extLst>
                    <a:ext uri="{9D8B030D-6E8A-4147-A177-3AD203B41FA5}">
                      <a16:colId xmlns:a16="http://schemas.microsoft.com/office/drawing/2014/main" val="1431426059"/>
                    </a:ext>
                  </a:extLst>
                </a:gridCol>
                <a:gridCol w="1925289">
                  <a:extLst>
                    <a:ext uri="{9D8B030D-6E8A-4147-A177-3AD203B41FA5}">
                      <a16:colId xmlns:a16="http://schemas.microsoft.com/office/drawing/2014/main" val="1432171412"/>
                    </a:ext>
                  </a:extLst>
                </a:gridCol>
                <a:gridCol w="1216433">
                  <a:extLst>
                    <a:ext uri="{9D8B030D-6E8A-4147-A177-3AD203B41FA5}">
                      <a16:colId xmlns:a16="http://schemas.microsoft.com/office/drawing/2014/main" val="1776730695"/>
                    </a:ext>
                  </a:extLst>
                </a:gridCol>
                <a:gridCol w="2392026">
                  <a:extLst>
                    <a:ext uri="{9D8B030D-6E8A-4147-A177-3AD203B41FA5}">
                      <a16:colId xmlns:a16="http://schemas.microsoft.com/office/drawing/2014/main" val="3489094288"/>
                    </a:ext>
                  </a:extLst>
                </a:gridCol>
                <a:gridCol w="2905436">
                  <a:extLst>
                    <a:ext uri="{9D8B030D-6E8A-4147-A177-3AD203B41FA5}">
                      <a16:colId xmlns:a16="http://schemas.microsoft.com/office/drawing/2014/main" val="4071572121"/>
                    </a:ext>
                  </a:extLst>
                </a:gridCol>
              </a:tblGrid>
              <a:tr h="347563">
                <a:tc>
                  <a:txBody>
                    <a:bodyPr/>
                    <a:lstStyle/>
                    <a:p>
                      <a:pPr algn="r" fontAlgn="t"/>
                      <a:r>
                        <a:rPr lang="nl-NL" sz="1200" u="none" strike="noStrike">
                          <a:effectLst/>
                        </a:rPr>
                        <a:t>16-9-2020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Belanghebbende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IndicatieEisVoorzorgsmaatregel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IndicatieEisVoorzorgsmaatregel -&gt; indicatieEisvoorzorgsmaatregel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extLst>
                  <a:ext uri="{0D108BD9-81ED-4DB2-BD59-A6C34878D82A}">
                    <a16:rowId xmlns:a16="http://schemas.microsoft.com/office/drawing/2014/main" val="2141558234"/>
                  </a:ext>
                </a:extLst>
              </a:tr>
              <a:tr h="184642">
                <a:tc>
                  <a:txBody>
                    <a:bodyPr/>
                    <a:lstStyle/>
                    <a:p>
                      <a:pPr algn="r" fontAlgn="t"/>
                      <a:r>
                        <a:rPr lang="nl-NL" sz="1200" u="none" strike="noStrike">
                          <a:effectLst/>
                        </a:rPr>
                        <a:t>16-9-2020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AanduidingEisVoorzorgsmaatregel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geometrie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definitie en toelichting gewijzigd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extLst>
                  <a:ext uri="{0D108BD9-81ED-4DB2-BD59-A6C34878D82A}">
                    <a16:rowId xmlns:a16="http://schemas.microsoft.com/office/drawing/2014/main" val="2844539838"/>
                  </a:ext>
                </a:extLst>
              </a:tr>
              <a:tr h="184642">
                <a:tc>
                  <a:txBody>
                    <a:bodyPr/>
                    <a:lstStyle/>
                    <a:p>
                      <a:pPr algn="r" fontAlgn="t"/>
                      <a:r>
                        <a:rPr lang="nl-NL" sz="1200" u="none" strike="noStrike">
                          <a:effectLst/>
                        </a:rPr>
                        <a:t>16-9-2020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GebiedsinformatieLevering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KaartBGTrasterIsVerplicht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toegevoegd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extLst>
                  <a:ext uri="{0D108BD9-81ED-4DB2-BD59-A6C34878D82A}">
                    <a16:rowId xmlns:a16="http://schemas.microsoft.com/office/drawing/2014/main" val="3795550866"/>
                  </a:ext>
                </a:extLst>
              </a:tr>
              <a:tr h="184642">
                <a:tc>
                  <a:txBody>
                    <a:bodyPr/>
                    <a:lstStyle/>
                    <a:p>
                      <a:pPr algn="r" fontAlgn="t"/>
                      <a:r>
                        <a:rPr lang="nl-NL" sz="1200" u="none" strike="noStrike">
                          <a:effectLst/>
                        </a:rPr>
                        <a:t>16-9-2020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ExtraDetailinfo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GeometriePuntLijnMultilijnVlakOfMultivlak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multivlak toegevoegd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extLst>
                  <a:ext uri="{0D108BD9-81ED-4DB2-BD59-A6C34878D82A}">
                    <a16:rowId xmlns:a16="http://schemas.microsoft.com/office/drawing/2014/main" val="142536225"/>
                  </a:ext>
                </a:extLst>
              </a:tr>
              <a:tr h="184642">
                <a:tc>
                  <a:txBody>
                    <a:bodyPr/>
                    <a:lstStyle/>
                    <a:p>
                      <a:pPr algn="r" fontAlgn="t"/>
                      <a:r>
                        <a:rPr lang="nl-NL" sz="1200" u="none" strike="noStrike">
                          <a:effectLst/>
                        </a:rPr>
                        <a:t>16-9-2020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ExtraDetailinfo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BagIDVerplichtBijHuisaansluiting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constraint verwijderd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extLst>
                  <a:ext uri="{0D108BD9-81ED-4DB2-BD59-A6C34878D82A}">
                    <a16:rowId xmlns:a16="http://schemas.microsoft.com/office/drawing/2014/main" val="3403026598"/>
                  </a:ext>
                </a:extLst>
              </a:tr>
              <a:tr h="347563">
                <a:tc>
                  <a:txBody>
                    <a:bodyPr/>
                    <a:lstStyle/>
                    <a:p>
                      <a:pPr algn="r" fontAlgn="t"/>
                      <a:r>
                        <a:rPr lang="nl-NL" sz="1200" u="none" strike="noStrike">
                          <a:effectLst/>
                        </a:rPr>
                        <a:t>16-9-2020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Diepte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WibonDiepteInMeterMetMaxTweeDecimalen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schrijffout in constraint: dieptepijl -&gt; dieptepeil</a:t>
                      </a:r>
                      <a:br>
                        <a:rPr lang="nl-NL" sz="1200" u="none" strike="noStrike">
                          <a:effectLst/>
                        </a:rPr>
                      </a:b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extLst>
                  <a:ext uri="{0D108BD9-81ED-4DB2-BD59-A6C34878D82A}">
                    <a16:rowId xmlns:a16="http://schemas.microsoft.com/office/drawing/2014/main" val="4004236221"/>
                  </a:ext>
                </a:extLst>
              </a:tr>
              <a:tr h="184642">
                <a:tc>
                  <a:txBody>
                    <a:bodyPr/>
                    <a:lstStyle/>
                    <a:p>
                      <a:pPr algn="r" fontAlgn="t"/>
                      <a:r>
                        <a:rPr lang="nl-NL" sz="1200" u="none" strike="noStrike">
                          <a:effectLst/>
                        </a:rPr>
                        <a:t>16-9-2020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Belanghebbende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indicatieEisVoorzorgsmaatregel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Indicatie…. -&gt; indicatie….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extLst>
                  <a:ext uri="{0D108BD9-81ED-4DB2-BD59-A6C34878D82A}">
                    <a16:rowId xmlns:a16="http://schemas.microsoft.com/office/drawing/2014/main" val="2204807571"/>
                  </a:ext>
                </a:extLst>
              </a:tr>
              <a:tr h="347563">
                <a:tc>
                  <a:txBody>
                    <a:bodyPr/>
                    <a:lstStyle/>
                    <a:p>
                      <a:pPr algn="r" fontAlgn="t"/>
                      <a:r>
                        <a:rPr lang="nl-NL" sz="1200" u="none" strike="noStrike">
                          <a:effectLst/>
                        </a:rPr>
                        <a:t>16-9-2020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Contact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nieuwe definitie: -- Definition --</a:t>
                      </a:r>
                      <a:br>
                        <a:rPr lang="nl-NL" sz="1200" u="none" strike="noStrike">
                          <a:effectLst/>
                        </a:rPr>
                      </a:br>
                      <a:r>
                        <a:rPr lang="nl-NL" sz="1200" u="none" strike="noStrike">
                          <a:effectLst/>
                        </a:rPr>
                        <a:t>Contactgegevens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extLst>
                  <a:ext uri="{0D108BD9-81ED-4DB2-BD59-A6C34878D82A}">
                    <a16:rowId xmlns:a16="http://schemas.microsoft.com/office/drawing/2014/main" val="3176017843"/>
                  </a:ext>
                </a:extLst>
              </a:tr>
              <a:tr h="184642">
                <a:tc>
                  <a:txBody>
                    <a:bodyPr/>
                    <a:lstStyle/>
                    <a:p>
                      <a:pPr algn="r" fontAlgn="t"/>
                      <a:r>
                        <a:rPr lang="nl-NL" sz="1200" u="none" strike="noStrike">
                          <a:effectLst/>
                        </a:rPr>
                        <a:t>16-9-2020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Leidingelement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BGT_ID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toegevoegd voor link naar gerelateerd BGT of plus object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extLst>
                  <a:ext uri="{0D108BD9-81ED-4DB2-BD59-A6C34878D82A}">
                    <a16:rowId xmlns:a16="http://schemas.microsoft.com/office/drawing/2014/main" val="3572947133"/>
                  </a:ext>
                </a:extLst>
              </a:tr>
              <a:tr h="184642">
                <a:tc>
                  <a:txBody>
                    <a:bodyPr/>
                    <a:lstStyle/>
                    <a:p>
                      <a:pPr algn="r" fontAlgn="t"/>
                      <a:r>
                        <a:rPr lang="nl-NL" sz="1200" u="none" strike="noStrike">
                          <a:effectLst/>
                        </a:rPr>
                        <a:t>16-9-2020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KabelEnLeidingContainer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BGT_ID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toegevoegd voor link naar gerelateerd BGT of plus object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extLst>
                  <a:ext uri="{0D108BD9-81ED-4DB2-BD59-A6C34878D82A}">
                    <a16:rowId xmlns:a16="http://schemas.microsoft.com/office/drawing/2014/main" val="2857342476"/>
                  </a:ext>
                </a:extLst>
              </a:tr>
              <a:tr h="347563">
                <a:tc>
                  <a:txBody>
                    <a:bodyPr/>
                    <a:lstStyle/>
                    <a:p>
                      <a:pPr algn="r" fontAlgn="t"/>
                      <a:r>
                        <a:rPr lang="nl-NL" sz="1200" u="none" strike="noStrike">
                          <a:effectLst/>
                        </a:rPr>
                        <a:t>16-9-2020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GebiedsinformatieAanvraag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CoordinatieOfMedegebruikAlleenBijOrientatieverzoek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toegevoegd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extLst>
                  <a:ext uri="{0D108BD9-81ED-4DB2-BD59-A6C34878D82A}">
                    <a16:rowId xmlns:a16="http://schemas.microsoft.com/office/drawing/2014/main" val="4174136084"/>
                  </a:ext>
                </a:extLst>
              </a:tr>
              <a:tr h="347563">
                <a:tc>
                  <a:txBody>
                    <a:bodyPr/>
                    <a:lstStyle/>
                    <a:p>
                      <a:pPr algn="r" fontAlgn="t"/>
                      <a:r>
                        <a:rPr lang="nl-NL" sz="1200" u="none" strike="noStrike">
                          <a:effectLst/>
                        </a:rPr>
                        <a:t>16-9-2020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GebiedsinformatieAanvraag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CoordinatieOfMedegebruikGeenSoortWerkzaamheden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 dirty="0">
                          <a:effectLst/>
                        </a:rPr>
                        <a:t>toegevoegd</a:t>
                      </a:r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extLst>
                  <a:ext uri="{0D108BD9-81ED-4DB2-BD59-A6C34878D82A}">
                    <a16:rowId xmlns:a16="http://schemas.microsoft.com/office/drawing/2014/main" val="1100242696"/>
                  </a:ext>
                </a:extLst>
              </a:tr>
            </a:tbl>
          </a:graphicData>
        </a:graphic>
      </p:graphicFrame>
      <p:sp>
        <p:nvSpPr>
          <p:cNvPr id="5" name="Titel 1">
            <a:extLst>
              <a:ext uri="{FF2B5EF4-FFF2-40B4-BE49-F238E27FC236}">
                <a16:creationId xmlns:a16="http://schemas.microsoft.com/office/drawing/2014/main" id="{52AE226A-D42E-4715-A40F-070A60B02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755"/>
            <a:ext cx="5022453" cy="932723"/>
          </a:xfrm>
        </p:spPr>
        <p:txBody>
          <a:bodyPr>
            <a:normAutofit fontScale="90000"/>
          </a:bodyPr>
          <a:lstStyle/>
          <a:p>
            <a:r>
              <a:rPr lang="nl-NL" dirty="0"/>
              <a:t>Changelogs bijgewerkt</a:t>
            </a:r>
          </a:p>
        </p:txBody>
      </p:sp>
    </p:spTree>
    <p:extLst>
      <p:ext uri="{BB962C8B-B14F-4D97-AF65-F5344CB8AC3E}">
        <p14:creationId xmlns:p14="http://schemas.microsoft.com/office/powerpoint/2010/main" val="4059369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29C157-714D-47E9-A683-193490C2F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11300" y="0"/>
            <a:ext cx="5709546" cy="1143000"/>
          </a:xfrm>
        </p:spPr>
        <p:txBody>
          <a:bodyPr/>
          <a:lstStyle/>
          <a:p>
            <a:r>
              <a:rPr lang="nl-NL" dirty="0"/>
              <a:t>Model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6093458-FFCF-447B-987B-7A3BB47CB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95" y="1220800"/>
            <a:ext cx="3780952" cy="191428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83BA9E31-98FC-443C-8B72-7CC707FF5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246" y="1220800"/>
            <a:ext cx="3771429" cy="1580952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31F00A5E-FF12-4738-A5BA-E6855D833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8415" y="1143000"/>
            <a:ext cx="4085714" cy="4742857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811F9B2B-ED34-4D23-9703-F87FF25920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488" y="3592228"/>
            <a:ext cx="3857143" cy="2438095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C92AEC58-0351-4BD3-AFD8-18CF683BEB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7285" y="3954133"/>
            <a:ext cx="3790476" cy="2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79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el 10">
            <a:extLst>
              <a:ext uri="{FF2B5EF4-FFF2-40B4-BE49-F238E27FC236}">
                <a16:creationId xmlns:a16="http://schemas.microsoft.com/office/drawing/2014/main" id="{DA78F0B6-7E51-490C-8F68-3FDEFBFAE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891961"/>
              </p:ext>
            </p:extLst>
          </p:nvPr>
        </p:nvGraphicFramePr>
        <p:xfrm>
          <a:off x="1067706" y="2013799"/>
          <a:ext cx="10056587" cy="29247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72451">
                  <a:extLst>
                    <a:ext uri="{9D8B030D-6E8A-4147-A177-3AD203B41FA5}">
                      <a16:colId xmlns:a16="http://schemas.microsoft.com/office/drawing/2014/main" val="2355434207"/>
                    </a:ext>
                  </a:extLst>
                </a:gridCol>
                <a:gridCol w="868094">
                  <a:extLst>
                    <a:ext uri="{9D8B030D-6E8A-4147-A177-3AD203B41FA5}">
                      <a16:colId xmlns:a16="http://schemas.microsoft.com/office/drawing/2014/main" val="651058856"/>
                    </a:ext>
                  </a:extLst>
                </a:gridCol>
                <a:gridCol w="2674289">
                  <a:extLst>
                    <a:ext uri="{9D8B030D-6E8A-4147-A177-3AD203B41FA5}">
                      <a16:colId xmlns:a16="http://schemas.microsoft.com/office/drawing/2014/main" val="2192823113"/>
                    </a:ext>
                  </a:extLst>
                </a:gridCol>
                <a:gridCol w="2341753">
                  <a:extLst>
                    <a:ext uri="{9D8B030D-6E8A-4147-A177-3AD203B41FA5}">
                      <a16:colId xmlns:a16="http://schemas.microsoft.com/office/drawing/2014/main" val="3834576905"/>
                    </a:ext>
                  </a:extLst>
                </a:gridCol>
              </a:tblGrid>
              <a:tr h="314489"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SewerAppurtenanceTypeIMKLValue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imkl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afdekplaten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214675482"/>
                  </a:ext>
                </a:extLst>
              </a:tr>
              <a:tr h="314489"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SewerAppurtenanceTypeIMKLValue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gwsw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gemaal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277770222"/>
                  </a:ext>
                </a:extLst>
              </a:tr>
              <a:tr h="314489"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SewerAppurtenanceTypeIMKLValue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gwsw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infiltratievoorziening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612527083"/>
                  </a:ext>
                </a:extLst>
              </a:tr>
              <a:tr h="382834"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SewerAppurtenanceTypeIMKLValue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gwsw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 dirty="0">
                          <a:effectLst/>
                        </a:rPr>
                        <a:t>kolk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897086000"/>
                  </a:ext>
                </a:extLst>
              </a:tr>
              <a:tr h="314489"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SewerAppurtenanceTypeIMKLValue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gwsw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 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 dirty="0">
                          <a:effectLst/>
                        </a:rPr>
                        <a:t>inspectieput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492551"/>
                  </a:ext>
                </a:extLst>
              </a:tr>
              <a:tr h="314489"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SewerAppurtenanceTypeIMKLValue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gwsw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 dirty="0">
                          <a:effectLst/>
                        </a:rPr>
                        <a:t>kunstwerk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698486525"/>
                  </a:ext>
                </a:extLst>
              </a:tr>
              <a:tr h="314489"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SewerAppurtenanceTypeIMKLValue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gwsw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reservoir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218290534"/>
                  </a:ext>
                </a:extLst>
              </a:tr>
              <a:tr h="340449"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 dirty="0" err="1">
                          <a:effectLst/>
                        </a:rPr>
                        <a:t>SewerAppurtenanceTypeIMKLValue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gwsw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uitlaatconstructie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113651958"/>
                  </a:ext>
                </a:extLst>
              </a:tr>
              <a:tr h="314489"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SewerAppurtenanceTypeIMKLValue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imkl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 dirty="0">
                          <a:effectLst/>
                        </a:rPr>
                        <a:t>overstort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667321996"/>
                  </a:ext>
                </a:extLst>
              </a:tr>
            </a:tbl>
          </a:graphicData>
        </a:graphic>
      </p:graphicFrame>
      <p:sp>
        <p:nvSpPr>
          <p:cNvPr id="12" name="Titel 1">
            <a:extLst>
              <a:ext uri="{FF2B5EF4-FFF2-40B4-BE49-F238E27FC236}">
                <a16:creationId xmlns:a16="http://schemas.microsoft.com/office/drawing/2014/main" id="{A3061F52-CC0C-4347-ABBC-3D0F5D062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80572" y="0"/>
            <a:ext cx="5709546" cy="1143000"/>
          </a:xfrm>
        </p:spPr>
        <p:txBody>
          <a:bodyPr/>
          <a:lstStyle/>
          <a:p>
            <a:r>
              <a:rPr lang="nl-NL" dirty="0"/>
              <a:t>Waardelijst</a:t>
            </a:r>
          </a:p>
        </p:txBody>
      </p:sp>
    </p:spTree>
    <p:extLst>
      <p:ext uri="{BB962C8B-B14F-4D97-AF65-F5344CB8AC3E}">
        <p14:creationId xmlns:p14="http://schemas.microsoft.com/office/powerpoint/2010/main" val="1142154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8577015-EEFD-4D0D-9C23-4B5833ED15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813574"/>
              </p:ext>
            </p:extLst>
          </p:nvPr>
        </p:nvGraphicFramePr>
        <p:xfrm>
          <a:off x="571500" y="80963"/>
          <a:ext cx="9982200" cy="669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Worksheet" r:id="rId3" imgW="8019842" imgH="6696084" progId="Excel.Sheet.12">
                  <p:embed/>
                </p:oleObj>
              </mc:Choice>
              <mc:Fallback>
                <p:oleObj name="Worksheet" r:id="rId3" imgW="8019842" imgH="669608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1500" y="80963"/>
                        <a:ext cx="9982200" cy="669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3112175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1195</TotalTime>
  <Words>2080</Words>
  <Application>Microsoft Office PowerPoint</Application>
  <PresentationFormat>Breedbeeld</PresentationFormat>
  <Paragraphs>1476</Paragraphs>
  <Slides>16</Slides>
  <Notes>0</Notes>
  <HiddenSlides>0</HiddenSlides>
  <MMClips>0</MMClips>
  <ScaleCrop>false</ScaleCrop>
  <HeadingPairs>
    <vt:vector size="8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2</vt:i4>
      </vt:variant>
      <vt:variant>
        <vt:lpstr>Ingesloten OLE-bronprogramma's</vt:lpstr>
      </vt:variant>
      <vt:variant>
        <vt:i4>1</vt:i4>
      </vt:variant>
      <vt:variant>
        <vt:lpstr>Diatitels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Verdana</vt:lpstr>
      <vt:lpstr>Wingdings</vt:lpstr>
      <vt:lpstr>Kantoorthema</vt:lpstr>
      <vt:lpstr>1_Kantoorthema</vt:lpstr>
      <vt:lpstr>Worksheet</vt:lpstr>
      <vt:lpstr>PowerPoint-presentatie</vt:lpstr>
      <vt:lpstr>PowerPoint-presentatie</vt:lpstr>
      <vt:lpstr>Planning en uitvoering</vt:lpstr>
      <vt:lpstr>PowerPoint-presentatie</vt:lpstr>
      <vt:lpstr>Consultatie verwerkt</vt:lpstr>
      <vt:lpstr>Changelogs bijgewerkt</vt:lpstr>
      <vt:lpstr>Model</vt:lpstr>
      <vt:lpstr>Waardelijst</vt:lpstr>
      <vt:lpstr>PowerPoint-presentatie</vt:lpstr>
      <vt:lpstr>PMKL</vt:lpstr>
      <vt:lpstr>XSD</vt:lpstr>
      <vt:lpstr>Extra: Webpublicatie IMKL document</vt:lpstr>
      <vt:lpstr>Niet meer in pdf maar in een web publicatie</vt:lpstr>
      <vt:lpstr>Proces</vt:lpstr>
      <vt:lpstr>PowerPoint-presentatie</vt:lpstr>
      <vt:lpstr>Muddi – Model for underground data definition and integration (OGC)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Paul Janssen</dc:creator>
  <cp:lastModifiedBy>Paul Janssen</cp:lastModifiedBy>
  <cp:revision>72</cp:revision>
  <dcterms:created xsi:type="dcterms:W3CDTF">2020-04-17T15:35:00Z</dcterms:created>
  <dcterms:modified xsi:type="dcterms:W3CDTF">2020-09-25T14:01:44Z</dcterms:modified>
</cp:coreProperties>
</file>